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sldIdLst>
    <p:sldId id="256" r:id="rId2"/>
    <p:sldId id="257" r:id="rId3"/>
    <p:sldId id="258" r:id="rId4"/>
    <p:sldId id="260" r:id="rId5"/>
    <p:sldId id="261" r:id="rId6"/>
    <p:sldId id="262" r:id="rId7"/>
    <p:sldId id="263" r:id="rId8"/>
    <p:sldId id="264" r:id="rId9"/>
    <p:sldId id="266" r:id="rId10"/>
    <p:sldId id="265" r:id="rId11"/>
    <p:sldId id="267" r:id="rId12"/>
    <p:sldId id="268" r:id="rId13"/>
    <p:sldId id="269"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379" autoAdjust="0"/>
    <p:restoredTop sz="79174" autoAdjust="0"/>
  </p:normalViewPr>
  <p:slideViewPr>
    <p:cSldViewPr snapToGrid="0" snapToObjects="1">
      <p:cViewPr>
        <p:scale>
          <a:sx n="68" d="100"/>
          <a:sy n="68" d="100"/>
        </p:scale>
        <p:origin x="-1416"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2trill_ill:Dropbox:Gardenroots%20AZ%20Garden%20Project:Leaf%20wash%20-dust-data:Comparison%20of%20unfiltered%20and%20filtered.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2trill_ill:Dropbox:Gardenroots%20AZ%20Garden%20Project:Leaf%20wash%20-dust-data:Comparison%20of%20unfiltered%20and%20filtered.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2trill_ill:Dropbox:Gardenroots%20AZ%20Garden%20Project:Leaf%20wash%20-dust-data:Comparison%20of%20unfiltered%20and%20filtered.xlsx" TargetMode="External"/><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6225241545012"/>
          <c:y val="0.105741106414798"/>
          <c:w val="0.855236479829039"/>
          <c:h val="0.611979655564838"/>
        </c:manualLayout>
      </c:layout>
      <c:barChart>
        <c:barDir val="col"/>
        <c:grouping val="clustered"/>
        <c:varyColors val="0"/>
        <c:ser>
          <c:idx val="0"/>
          <c:order val="0"/>
          <c:tx>
            <c:strRef>
              <c:f>'Total leaf area'!$B$20:$B$21</c:f>
              <c:strCache>
                <c:ptCount val="1"/>
                <c:pt idx="0">
                  <c:v>Total leaf area measured from each leaf dust images Leaf Area (cm^2)</c:v>
                </c:pt>
              </c:strCache>
            </c:strRef>
          </c:tx>
          <c:invertIfNegative val="0"/>
          <c:cat>
            <c:strRef>
              <c:f>'Total leaf area'!$A$22:$A$36</c:f>
              <c:strCache>
                <c:ptCount val="15"/>
                <c:pt idx="0">
                  <c:v>Ivy</c:v>
                </c:pt>
                <c:pt idx="1">
                  <c:v>Cottonwood Tree</c:v>
                </c:pt>
                <c:pt idx="2">
                  <c:v>Grape Vine</c:v>
                </c:pt>
                <c:pt idx="3">
                  <c:v>Butterfly Bush</c:v>
                </c:pt>
                <c:pt idx="4">
                  <c:v>Mulberry</c:v>
                </c:pt>
                <c:pt idx="5">
                  <c:v>Tree of Heaven</c:v>
                </c:pt>
                <c:pt idx="6">
                  <c:v>Hydragena</c:v>
                </c:pt>
                <c:pt idx="7">
                  <c:v>Chaste Berry</c:v>
                </c:pt>
                <c:pt idx="8">
                  <c:v>Chiltepin</c:v>
                </c:pt>
                <c:pt idx="9">
                  <c:v>Melon</c:v>
                </c:pt>
                <c:pt idx="10">
                  <c:v>Blackberry Bush</c:v>
                </c:pt>
                <c:pt idx="11">
                  <c:v>Tomatoes</c:v>
                </c:pt>
                <c:pt idx="12">
                  <c:v>Basil</c:v>
                </c:pt>
                <c:pt idx="13">
                  <c:v>Rose Bush</c:v>
                </c:pt>
                <c:pt idx="14">
                  <c:v>Mint</c:v>
                </c:pt>
              </c:strCache>
            </c:strRef>
          </c:cat>
          <c:val>
            <c:numRef>
              <c:f>'Total leaf area'!$B$22:$B$36</c:f>
              <c:numCache>
                <c:formatCode>0.00</c:formatCode>
                <c:ptCount val="15"/>
                <c:pt idx="0">
                  <c:v>43.7456609</c:v>
                </c:pt>
                <c:pt idx="1">
                  <c:v>42.97643018</c:v>
                </c:pt>
                <c:pt idx="2">
                  <c:v>27.63949956</c:v>
                </c:pt>
                <c:pt idx="3">
                  <c:v>26.45915998</c:v>
                </c:pt>
                <c:pt idx="4">
                  <c:v>25.00064032</c:v>
                </c:pt>
                <c:pt idx="5">
                  <c:v>24.7999504</c:v>
                </c:pt>
                <c:pt idx="6">
                  <c:v>22.12067189</c:v>
                </c:pt>
                <c:pt idx="7">
                  <c:v>13.87057226</c:v>
                </c:pt>
                <c:pt idx="8">
                  <c:v>13.032232</c:v>
                </c:pt>
                <c:pt idx="9">
                  <c:v>12.76320028</c:v>
                </c:pt>
                <c:pt idx="10">
                  <c:v>10.56052081</c:v>
                </c:pt>
                <c:pt idx="11">
                  <c:v>10.36437282</c:v>
                </c:pt>
                <c:pt idx="12">
                  <c:v>6.867328200999974</c:v>
                </c:pt>
                <c:pt idx="13">
                  <c:v>5.168802565999965</c:v>
                </c:pt>
                <c:pt idx="14">
                  <c:v>4.524365145</c:v>
                </c:pt>
              </c:numCache>
            </c:numRef>
          </c:val>
        </c:ser>
        <c:dLbls>
          <c:showLegendKey val="0"/>
          <c:showVal val="0"/>
          <c:showCatName val="0"/>
          <c:showSerName val="0"/>
          <c:showPercent val="0"/>
          <c:showBubbleSize val="0"/>
        </c:dLbls>
        <c:gapWidth val="150"/>
        <c:axId val="-2136846200"/>
        <c:axId val="-2001209400"/>
      </c:barChart>
      <c:catAx>
        <c:axId val="-2136846200"/>
        <c:scaling>
          <c:orientation val="minMax"/>
        </c:scaling>
        <c:delete val="0"/>
        <c:axPos val="b"/>
        <c:majorTickMark val="out"/>
        <c:minorTickMark val="none"/>
        <c:tickLblPos val="nextTo"/>
        <c:txPr>
          <a:bodyPr/>
          <a:lstStyle/>
          <a:p>
            <a:pPr>
              <a:defRPr sz="1600"/>
            </a:pPr>
            <a:endParaRPr lang="en-US"/>
          </a:p>
        </c:txPr>
        <c:crossAx val="-2001209400"/>
        <c:crosses val="autoZero"/>
        <c:auto val="1"/>
        <c:lblAlgn val="ctr"/>
        <c:lblOffset val="100"/>
        <c:noMultiLvlLbl val="0"/>
      </c:catAx>
      <c:valAx>
        <c:axId val="-2001209400"/>
        <c:scaling>
          <c:orientation val="minMax"/>
        </c:scaling>
        <c:delete val="0"/>
        <c:axPos val="l"/>
        <c:title>
          <c:tx>
            <c:rich>
              <a:bodyPr rot="-5400000" vert="horz"/>
              <a:lstStyle/>
              <a:p>
                <a:pPr>
                  <a:defRPr sz="1600"/>
                </a:pPr>
                <a:r>
                  <a:rPr lang="en-US" sz="1600" dirty="0" smtClean="0"/>
                  <a:t>Leaf Surface</a:t>
                </a:r>
                <a:r>
                  <a:rPr lang="en-US" sz="1600" baseline="0" dirty="0" smtClean="0"/>
                  <a:t> </a:t>
                </a:r>
                <a:r>
                  <a:rPr lang="en-US" sz="1600" baseline="0" dirty="0"/>
                  <a:t>Area (</a:t>
                </a:r>
                <a:r>
                  <a:rPr lang="en-US" sz="1600" dirty="0" smtClean="0"/>
                  <a:t>cm</a:t>
                </a:r>
                <a:r>
                  <a:rPr lang="en-US" sz="1600" baseline="30000" dirty="0" smtClean="0"/>
                  <a:t>2</a:t>
                </a:r>
                <a:r>
                  <a:rPr lang="en-US" sz="1600" dirty="0"/>
                  <a:t>)</a:t>
                </a:r>
              </a:p>
            </c:rich>
          </c:tx>
          <c:layout>
            <c:manualLayout>
              <c:xMode val="edge"/>
              <c:yMode val="edge"/>
              <c:x val="0.0367303821277071"/>
              <c:y val="0.175811801965994"/>
            </c:manualLayout>
          </c:layout>
          <c:overlay val="0"/>
        </c:title>
        <c:numFmt formatCode="0" sourceLinked="0"/>
        <c:majorTickMark val="out"/>
        <c:minorTickMark val="none"/>
        <c:tickLblPos val="nextTo"/>
        <c:txPr>
          <a:bodyPr/>
          <a:lstStyle/>
          <a:p>
            <a:pPr>
              <a:defRPr sz="1600"/>
            </a:pPr>
            <a:endParaRPr lang="en-US"/>
          </a:p>
        </c:txPr>
        <c:crossAx val="-2136846200"/>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9445538057743"/>
          <c:y val="0.159128598459733"/>
          <c:w val="0.811977143482065"/>
          <c:h val="0.556210251512024"/>
        </c:manualLayout>
      </c:layout>
      <c:barChart>
        <c:barDir val="col"/>
        <c:grouping val="clustered"/>
        <c:varyColors val="0"/>
        <c:ser>
          <c:idx val="0"/>
          <c:order val="0"/>
          <c:tx>
            <c:strRef>
              <c:f>'Enrichment Factor'!$B$46</c:f>
              <c:strCache>
                <c:ptCount val="1"/>
                <c:pt idx="0">
                  <c:v>Arsenic/Calcium</c:v>
                </c:pt>
              </c:strCache>
            </c:strRef>
          </c:tx>
          <c:invertIfNegative val="0"/>
          <c:cat>
            <c:strRef>
              <c:f>'Enrichment Factor'!$A$46:$A$61</c:f>
              <c:strCache>
                <c:ptCount val="16"/>
                <c:pt idx="1">
                  <c:v>Rose Bush</c:v>
                </c:pt>
                <c:pt idx="2">
                  <c:v>Chiltepin</c:v>
                </c:pt>
                <c:pt idx="3">
                  <c:v>Chaste Berry</c:v>
                </c:pt>
                <c:pt idx="4">
                  <c:v>Mint</c:v>
                </c:pt>
                <c:pt idx="5">
                  <c:v>Blackberry Bush</c:v>
                </c:pt>
                <c:pt idx="6">
                  <c:v>Basil</c:v>
                </c:pt>
                <c:pt idx="7">
                  <c:v>Hydragena</c:v>
                </c:pt>
                <c:pt idx="8">
                  <c:v>Grape Vine</c:v>
                </c:pt>
                <c:pt idx="9">
                  <c:v>Butterfly Bush</c:v>
                </c:pt>
                <c:pt idx="10">
                  <c:v>Cottonwood Tree</c:v>
                </c:pt>
                <c:pt idx="11">
                  <c:v>Tree of Heaven</c:v>
                </c:pt>
                <c:pt idx="12">
                  <c:v>Tomatoes</c:v>
                </c:pt>
                <c:pt idx="13">
                  <c:v>Ivy</c:v>
                </c:pt>
                <c:pt idx="14">
                  <c:v>Mulberry</c:v>
                </c:pt>
                <c:pt idx="15">
                  <c:v>Melon</c:v>
                </c:pt>
              </c:strCache>
            </c:strRef>
          </c:cat>
          <c:val>
            <c:numRef>
              <c:f>'Enrichment Factor'!$B$46:$B$61</c:f>
              <c:numCache>
                <c:formatCode>0.00E+00</c:formatCode>
                <c:ptCount val="16"/>
                <c:pt idx="0" formatCode="0.00">
                  <c:v>0.0</c:v>
                </c:pt>
                <c:pt idx="1">
                  <c:v>0.000955981165070495</c:v>
                </c:pt>
                <c:pt idx="2">
                  <c:v>0.000737983337129377</c:v>
                </c:pt>
                <c:pt idx="3">
                  <c:v>0.000475077551218655</c:v>
                </c:pt>
                <c:pt idx="4">
                  <c:v>0.00043823314320857</c:v>
                </c:pt>
                <c:pt idx="5">
                  <c:v>0.000337980037141963</c:v>
                </c:pt>
                <c:pt idx="6">
                  <c:v>0.000152074712713323</c:v>
                </c:pt>
                <c:pt idx="7">
                  <c:v>0.000134168881446133</c:v>
                </c:pt>
                <c:pt idx="8">
                  <c:v>7.70384395162472E-5</c:v>
                </c:pt>
                <c:pt idx="9">
                  <c:v>7.64133279730041E-5</c:v>
                </c:pt>
                <c:pt idx="10">
                  <c:v>5.39168370430761E-5</c:v>
                </c:pt>
                <c:pt idx="11">
                  <c:v>4.09503949870126E-5</c:v>
                </c:pt>
                <c:pt idx="12">
                  <c:v>3.32440213675839E-5</c:v>
                </c:pt>
                <c:pt idx="13">
                  <c:v>3.23988598639983E-5</c:v>
                </c:pt>
                <c:pt idx="14">
                  <c:v>2.7550774699087E-5</c:v>
                </c:pt>
                <c:pt idx="15">
                  <c:v>6.40917402176645E-6</c:v>
                </c:pt>
              </c:numCache>
            </c:numRef>
          </c:val>
        </c:ser>
        <c:ser>
          <c:idx val="1"/>
          <c:order val="1"/>
          <c:tx>
            <c:strRef>
              <c:f>'Enrichment Factor'!$C$46</c:f>
              <c:strCache>
                <c:ptCount val="1"/>
                <c:pt idx="0">
                  <c:v>Cadmium/Calcium</c:v>
                </c:pt>
              </c:strCache>
            </c:strRef>
          </c:tx>
          <c:invertIfNegative val="0"/>
          <c:cat>
            <c:strRef>
              <c:f>'Enrichment Factor'!$A$46:$A$61</c:f>
              <c:strCache>
                <c:ptCount val="16"/>
                <c:pt idx="1">
                  <c:v>Rose Bush</c:v>
                </c:pt>
                <c:pt idx="2">
                  <c:v>Chiltepin</c:v>
                </c:pt>
                <c:pt idx="3">
                  <c:v>Chaste Berry</c:v>
                </c:pt>
                <c:pt idx="4">
                  <c:v>Mint</c:v>
                </c:pt>
                <c:pt idx="5">
                  <c:v>Blackberry Bush</c:v>
                </c:pt>
                <c:pt idx="6">
                  <c:v>Basil</c:v>
                </c:pt>
                <c:pt idx="7">
                  <c:v>Hydragena</c:v>
                </c:pt>
                <c:pt idx="8">
                  <c:v>Grape Vine</c:v>
                </c:pt>
                <c:pt idx="9">
                  <c:v>Butterfly Bush</c:v>
                </c:pt>
                <c:pt idx="10">
                  <c:v>Cottonwood Tree</c:v>
                </c:pt>
                <c:pt idx="11">
                  <c:v>Tree of Heaven</c:v>
                </c:pt>
                <c:pt idx="12">
                  <c:v>Tomatoes</c:v>
                </c:pt>
                <c:pt idx="13">
                  <c:v>Ivy</c:v>
                </c:pt>
                <c:pt idx="14">
                  <c:v>Mulberry</c:v>
                </c:pt>
                <c:pt idx="15">
                  <c:v>Melon</c:v>
                </c:pt>
              </c:strCache>
            </c:strRef>
          </c:cat>
          <c:val>
            <c:numRef>
              <c:f>'Enrichment Factor'!$C$46:$C$61</c:f>
              <c:numCache>
                <c:formatCode>General</c:formatCode>
                <c:ptCount val="16"/>
                <c:pt idx="0" formatCode="0.00">
                  <c:v>0.0</c:v>
                </c:pt>
                <c:pt idx="1">
                  <c:v>0.000463964672178404</c:v>
                </c:pt>
                <c:pt idx="2">
                  <c:v>0.000303843217284635</c:v>
                </c:pt>
                <c:pt idx="3">
                  <c:v>0.000187408275851943</c:v>
                </c:pt>
                <c:pt idx="4">
                  <c:v>0.000177660498722064</c:v>
                </c:pt>
                <c:pt idx="5">
                  <c:v>0.000171137797045695</c:v>
                </c:pt>
                <c:pt idx="6">
                  <c:v>5.52957402852672E-5</c:v>
                </c:pt>
                <c:pt idx="7">
                  <c:v>1.7870102222183E-5</c:v>
                </c:pt>
                <c:pt idx="8">
                  <c:v>5.13505399307201E-6</c:v>
                </c:pt>
                <c:pt idx="9">
                  <c:v>3.14790522612586E-5</c:v>
                </c:pt>
                <c:pt idx="10">
                  <c:v>8.34293210242771E-5</c:v>
                </c:pt>
                <c:pt idx="11">
                  <c:v>1.89775875225257E-5</c:v>
                </c:pt>
                <c:pt idx="12">
                  <c:v>1.18174535228839E-5</c:v>
                </c:pt>
                <c:pt idx="13">
                  <c:v>1.1830715317546E-5</c:v>
                </c:pt>
                <c:pt idx="14">
                  <c:v>1.14623408437426E-5</c:v>
                </c:pt>
                <c:pt idx="15">
                  <c:v>3.0188689638273E-6</c:v>
                </c:pt>
              </c:numCache>
            </c:numRef>
          </c:val>
        </c:ser>
        <c:ser>
          <c:idx val="2"/>
          <c:order val="2"/>
          <c:tx>
            <c:strRef>
              <c:f>'Enrichment Factor'!$D$46</c:f>
              <c:strCache>
                <c:ptCount val="1"/>
                <c:pt idx="0">
                  <c:v>Lead/Calcium</c:v>
                </c:pt>
              </c:strCache>
            </c:strRef>
          </c:tx>
          <c:invertIfNegative val="0"/>
          <c:cat>
            <c:strRef>
              <c:f>'Enrichment Factor'!$A$46:$A$61</c:f>
              <c:strCache>
                <c:ptCount val="16"/>
                <c:pt idx="1">
                  <c:v>Rose Bush</c:v>
                </c:pt>
                <c:pt idx="2">
                  <c:v>Chiltepin</c:v>
                </c:pt>
                <c:pt idx="3">
                  <c:v>Chaste Berry</c:v>
                </c:pt>
                <c:pt idx="4">
                  <c:v>Mint</c:v>
                </c:pt>
                <c:pt idx="5">
                  <c:v>Blackberry Bush</c:v>
                </c:pt>
                <c:pt idx="6">
                  <c:v>Basil</c:v>
                </c:pt>
                <c:pt idx="7">
                  <c:v>Hydragena</c:v>
                </c:pt>
                <c:pt idx="8">
                  <c:v>Grape Vine</c:v>
                </c:pt>
                <c:pt idx="9">
                  <c:v>Butterfly Bush</c:v>
                </c:pt>
                <c:pt idx="10">
                  <c:v>Cottonwood Tree</c:v>
                </c:pt>
                <c:pt idx="11">
                  <c:v>Tree of Heaven</c:v>
                </c:pt>
                <c:pt idx="12">
                  <c:v>Tomatoes</c:v>
                </c:pt>
                <c:pt idx="13">
                  <c:v>Ivy</c:v>
                </c:pt>
                <c:pt idx="14">
                  <c:v>Mulberry</c:v>
                </c:pt>
                <c:pt idx="15">
                  <c:v>Melon</c:v>
                </c:pt>
              </c:strCache>
            </c:strRef>
          </c:cat>
          <c:val>
            <c:numRef>
              <c:f>'Enrichment Factor'!$D$46:$D$61</c:f>
              <c:numCache>
                <c:formatCode>0.00E+00</c:formatCode>
                <c:ptCount val="16"/>
                <c:pt idx="0" formatCode="0.00">
                  <c:v>0.0</c:v>
                </c:pt>
                <c:pt idx="1">
                  <c:v>8.97394396014423E-5</c:v>
                </c:pt>
                <c:pt idx="2">
                  <c:v>7.79243532096404E-5</c:v>
                </c:pt>
                <c:pt idx="3">
                  <c:v>0.000151449300070643</c:v>
                </c:pt>
                <c:pt idx="4">
                  <c:v>0.00023780734078429</c:v>
                </c:pt>
                <c:pt idx="5">
                  <c:v>0.000103135143538175</c:v>
                </c:pt>
                <c:pt idx="6">
                  <c:v>5.47300242910203E-6</c:v>
                </c:pt>
                <c:pt idx="7">
                  <c:v>7.06779918479594E-6</c:v>
                </c:pt>
                <c:pt idx="8">
                  <c:v>6.4594302552504E-6</c:v>
                </c:pt>
                <c:pt idx="9">
                  <c:v>2.22806753626849E-5</c:v>
                </c:pt>
                <c:pt idx="10">
                  <c:v>5.85671426642414E-6</c:v>
                </c:pt>
                <c:pt idx="11">
                  <c:v>8.07548656192674E-6</c:v>
                </c:pt>
                <c:pt idx="12">
                  <c:v>3.03647405154206E-6</c:v>
                </c:pt>
                <c:pt idx="13">
                  <c:v>2.25877125571225E-6</c:v>
                </c:pt>
                <c:pt idx="14">
                  <c:v>1.05138099976993E-5</c:v>
                </c:pt>
                <c:pt idx="15">
                  <c:v>2.7959825599558E-6</c:v>
                </c:pt>
              </c:numCache>
            </c:numRef>
          </c:val>
        </c:ser>
        <c:dLbls>
          <c:showLegendKey val="0"/>
          <c:showVal val="0"/>
          <c:showCatName val="0"/>
          <c:showSerName val="0"/>
          <c:showPercent val="0"/>
          <c:showBubbleSize val="0"/>
        </c:dLbls>
        <c:gapWidth val="150"/>
        <c:axId val="-1993692568"/>
        <c:axId val="-2004391224"/>
      </c:barChart>
      <c:catAx>
        <c:axId val="-1993692568"/>
        <c:scaling>
          <c:orientation val="minMax"/>
        </c:scaling>
        <c:delete val="0"/>
        <c:axPos val="b"/>
        <c:majorTickMark val="out"/>
        <c:minorTickMark val="none"/>
        <c:tickLblPos val="nextTo"/>
        <c:txPr>
          <a:bodyPr/>
          <a:lstStyle/>
          <a:p>
            <a:pPr>
              <a:defRPr sz="1600"/>
            </a:pPr>
            <a:endParaRPr lang="en-US"/>
          </a:p>
        </c:txPr>
        <c:crossAx val="-2004391224"/>
        <c:crosses val="autoZero"/>
        <c:auto val="1"/>
        <c:lblAlgn val="ctr"/>
        <c:lblOffset val="100"/>
        <c:noMultiLvlLbl val="0"/>
      </c:catAx>
      <c:valAx>
        <c:axId val="-2004391224"/>
        <c:scaling>
          <c:orientation val="minMax"/>
        </c:scaling>
        <c:delete val="0"/>
        <c:axPos val="l"/>
        <c:title>
          <c:tx>
            <c:rich>
              <a:bodyPr rot="-5400000" vert="horz"/>
              <a:lstStyle/>
              <a:p>
                <a:pPr>
                  <a:defRPr sz="1600"/>
                </a:pPr>
                <a:r>
                  <a:rPr lang="en-US" sz="1600"/>
                  <a:t>Concentration Ratio</a:t>
                </a:r>
              </a:p>
            </c:rich>
          </c:tx>
          <c:layout/>
          <c:overlay val="0"/>
        </c:title>
        <c:numFmt formatCode="0.0000" sourceLinked="0"/>
        <c:majorTickMark val="out"/>
        <c:minorTickMark val="none"/>
        <c:tickLblPos val="nextTo"/>
        <c:txPr>
          <a:bodyPr/>
          <a:lstStyle/>
          <a:p>
            <a:pPr>
              <a:defRPr sz="1600"/>
            </a:pPr>
            <a:endParaRPr lang="en-US"/>
          </a:p>
        </c:txPr>
        <c:crossAx val="-1993692568"/>
        <c:crosses val="autoZero"/>
        <c:crossBetween val="between"/>
      </c:valAx>
      <c:spPr>
        <a:ln>
          <a:noFill/>
        </a:ln>
      </c:spPr>
    </c:plotArea>
    <c:legend>
      <c:legendPos val="r"/>
      <c:layout>
        <c:manualLayout>
          <c:xMode val="edge"/>
          <c:yMode val="edge"/>
          <c:x val="0.71455293088364"/>
          <c:y val="0.344728994780969"/>
          <c:w val="0.244813976377953"/>
          <c:h val="0.219958396821006"/>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9910533193649"/>
          <c:y val="0.0204715680781224"/>
          <c:w val="0.844813640151399"/>
          <c:h val="0.517747482737609"/>
        </c:manualLayout>
      </c:layout>
      <c:barChart>
        <c:barDir val="col"/>
        <c:grouping val="clustered"/>
        <c:varyColors val="0"/>
        <c:ser>
          <c:idx val="0"/>
          <c:order val="0"/>
          <c:tx>
            <c:strRef>
              <c:f>'air quality standard vs deposit'!$B$26</c:f>
              <c:strCache>
                <c:ptCount val="1"/>
                <c:pt idx="0">
                  <c:v>Cochise</c:v>
                </c:pt>
              </c:strCache>
            </c:strRef>
          </c:tx>
          <c:invertIfNegative val="0"/>
          <c:dPt>
            <c:idx val="3"/>
            <c:invertIfNegative val="0"/>
            <c:bubble3D val="0"/>
            <c:spPr>
              <a:solidFill>
                <a:srgbClr val="C0504D"/>
              </a:solidFill>
            </c:spPr>
          </c:dPt>
          <c:dPt>
            <c:idx val="4"/>
            <c:invertIfNegative val="0"/>
            <c:bubble3D val="0"/>
            <c:spPr>
              <a:solidFill>
                <a:srgbClr val="C0504D"/>
              </a:solidFill>
            </c:spPr>
          </c:dPt>
          <c:dPt>
            <c:idx val="5"/>
            <c:invertIfNegative val="0"/>
            <c:bubble3D val="0"/>
            <c:spPr>
              <a:solidFill>
                <a:srgbClr val="C0504D"/>
              </a:solidFill>
            </c:spPr>
          </c:dPt>
          <c:dPt>
            <c:idx val="9"/>
            <c:invertIfNegative val="0"/>
            <c:bubble3D val="0"/>
            <c:spPr>
              <a:solidFill>
                <a:srgbClr val="C0504D"/>
              </a:solidFill>
            </c:spPr>
          </c:dPt>
          <c:dPt>
            <c:idx val="11"/>
            <c:invertIfNegative val="0"/>
            <c:bubble3D val="0"/>
            <c:spPr>
              <a:solidFill>
                <a:srgbClr val="C0504D"/>
              </a:solidFill>
            </c:spPr>
          </c:dPt>
          <c:cat>
            <c:strRef>
              <c:f>'air quality standard vs deposit'!$A$27:$A$41</c:f>
              <c:strCache>
                <c:ptCount val="15"/>
                <c:pt idx="0">
                  <c:v>Mint</c:v>
                </c:pt>
                <c:pt idx="1">
                  <c:v>Tombstone Rose Bush</c:v>
                </c:pt>
                <c:pt idx="2">
                  <c:v>Basil</c:v>
                </c:pt>
                <c:pt idx="3">
                  <c:v>Blackberry Bush</c:v>
                </c:pt>
                <c:pt idx="4">
                  <c:v>Chiltepin</c:v>
                </c:pt>
                <c:pt idx="5">
                  <c:v>Hydragena</c:v>
                </c:pt>
                <c:pt idx="6">
                  <c:v>Tomatoes</c:v>
                </c:pt>
                <c:pt idx="7">
                  <c:v>Chaste Berry</c:v>
                </c:pt>
                <c:pt idx="8">
                  <c:v>Melon</c:v>
                </c:pt>
                <c:pt idx="9">
                  <c:v>Cottonwood Tree</c:v>
                </c:pt>
                <c:pt idx="10">
                  <c:v>Ivy</c:v>
                </c:pt>
                <c:pt idx="11">
                  <c:v>Tree of Heaven</c:v>
                </c:pt>
                <c:pt idx="12">
                  <c:v>Mulberry</c:v>
                </c:pt>
                <c:pt idx="13">
                  <c:v>Butterfly Bush</c:v>
                </c:pt>
                <c:pt idx="14">
                  <c:v>Grape Vine</c:v>
                </c:pt>
              </c:strCache>
            </c:strRef>
          </c:cat>
          <c:val>
            <c:numRef>
              <c:f>'air quality standard vs deposit'!$B$27:$B$41</c:f>
              <c:numCache>
                <c:formatCode>0.00E+00</c:formatCode>
                <c:ptCount val="15"/>
                <c:pt idx="0">
                  <c:v>0.00164212172713345</c:v>
                </c:pt>
                <c:pt idx="1">
                  <c:v>0.00154654223321093</c:v>
                </c:pt>
                <c:pt idx="2">
                  <c:v>0.00115445088549215</c:v>
                </c:pt>
                <c:pt idx="3">
                  <c:v>0.000923559063265479</c:v>
                </c:pt>
                <c:pt idx="4">
                  <c:v>0.000746521656326845</c:v>
                </c:pt>
                <c:pt idx="5">
                  <c:v>0.000695977841963073</c:v>
                </c:pt>
                <c:pt idx="6">
                  <c:v>0.000685053996201835</c:v>
                </c:pt>
                <c:pt idx="7">
                  <c:v>0.000611919249397892</c:v>
                </c:pt>
                <c:pt idx="8">
                  <c:v>0.000598503465150686</c:v>
                </c:pt>
                <c:pt idx="9">
                  <c:v>0.000482259263600661</c:v>
                </c:pt>
                <c:pt idx="10">
                  <c:v>0.000475875837514534</c:v>
                </c:pt>
                <c:pt idx="11">
                  <c:v>0.00037001829219233</c:v>
                </c:pt>
                <c:pt idx="12">
                  <c:v>0.000357788698056575</c:v>
                </c:pt>
                <c:pt idx="13">
                  <c:v>0.000337967579260178</c:v>
                </c:pt>
                <c:pt idx="14">
                  <c:v>0.000311904149608191</c:v>
                </c:pt>
              </c:numCache>
            </c:numRef>
          </c:val>
        </c:ser>
        <c:ser>
          <c:idx val="1"/>
          <c:order val="1"/>
          <c:tx>
            <c:strRef>
              <c:f>'air quality standard vs deposit'!$C$26</c:f>
              <c:strCache>
                <c:ptCount val="1"/>
                <c:pt idx="0">
                  <c:v>Greenlee</c:v>
                </c:pt>
              </c:strCache>
            </c:strRef>
          </c:tx>
          <c:spPr>
            <a:solidFill>
              <a:schemeClr val="accent6">
                <a:lumMod val="75000"/>
              </a:schemeClr>
            </a:solidFill>
          </c:spPr>
          <c:invertIfNegative val="0"/>
          <c:cat>
            <c:strRef>
              <c:f>'air quality standard vs deposit'!$A$27:$A$41</c:f>
              <c:strCache>
                <c:ptCount val="15"/>
                <c:pt idx="0">
                  <c:v>Mint</c:v>
                </c:pt>
                <c:pt idx="1">
                  <c:v>Tombstone Rose Bush</c:v>
                </c:pt>
                <c:pt idx="2">
                  <c:v>Basil</c:v>
                </c:pt>
                <c:pt idx="3">
                  <c:v>Blackberry Bush</c:v>
                </c:pt>
                <c:pt idx="4">
                  <c:v>Chiltepin</c:v>
                </c:pt>
                <c:pt idx="5">
                  <c:v>Hydragena</c:v>
                </c:pt>
                <c:pt idx="6">
                  <c:v>Tomatoes</c:v>
                </c:pt>
                <c:pt idx="7">
                  <c:v>Chaste Berry</c:v>
                </c:pt>
                <c:pt idx="8">
                  <c:v>Melon</c:v>
                </c:pt>
                <c:pt idx="9">
                  <c:v>Cottonwood Tree</c:v>
                </c:pt>
                <c:pt idx="10">
                  <c:v>Ivy</c:v>
                </c:pt>
                <c:pt idx="11">
                  <c:v>Tree of Heaven</c:v>
                </c:pt>
                <c:pt idx="12">
                  <c:v>Mulberry</c:v>
                </c:pt>
                <c:pt idx="13">
                  <c:v>Butterfly Bush</c:v>
                </c:pt>
                <c:pt idx="14">
                  <c:v>Grape Vine</c:v>
                </c:pt>
              </c:strCache>
            </c:strRef>
          </c:cat>
          <c:val>
            <c:numRef>
              <c:f>'air quality standard vs deposit'!$C$27:$C$41</c:f>
              <c:numCache>
                <c:formatCode>General</c:formatCode>
                <c:ptCount val="15"/>
              </c:numCache>
            </c:numRef>
          </c:val>
        </c:ser>
        <c:dLbls>
          <c:showLegendKey val="0"/>
          <c:showVal val="0"/>
          <c:showCatName val="0"/>
          <c:showSerName val="0"/>
          <c:showPercent val="0"/>
          <c:showBubbleSize val="0"/>
        </c:dLbls>
        <c:gapWidth val="150"/>
        <c:axId val="-2123670552"/>
        <c:axId val="-1999454872"/>
      </c:barChart>
      <c:catAx>
        <c:axId val="-2123670552"/>
        <c:scaling>
          <c:orientation val="minMax"/>
        </c:scaling>
        <c:delete val="0"/>
        <c:axPos val="b"/>
        <c:majorTickMark val="out"/>
        <c:minorTickMark val="none"/>
        <c:tickLblPos val="nextTo"/>
        <c:txPr>
          <a:bodyPr/>
          <a:lstStyle/>
          <a:p>
            <a:pPr>
              <a:defRPr sz="1600"/>
            </a:pPr>
            <a:endParaRPr lang="en-US"/>
          </a:p>
        </c:txPr>
        <c:crossAx val="-1999454872"/>
        <c:crosses val="autoZero"/>
        <c:auto val="1"/>
        <c:lblAlgn val="ctr"/>
        <c:lblOffset val="100"/>
        <c:noMultiLvlLbl val="0"/>
      </c:catAx>
      <c:valAx>
        <c:axId val="-1999454872"/>
        <c:scaling>
          <c:orientation val="minMax"/>
        </c:scaling>
        <c:delete val="0"/>
        <c:axPos val="l"/>
        <c:numFmt formatCode="#,##0.000" sourceLinked="0"/>
        <c:majorTickMark val="out"/>
        <c:minorTickMark val="none"/>
        <c:tickLblPos val="nextTo"/>
        <c:txPr>
          <a:bodyPr/>
          <a:lstStyle/>
          <a:p>
            <a:pPr>
              <a:defRPr sz="1600"/>
            </a:pPr>
            <a:endParaRPr lang="en-US"/>
          </a:p>
        </c:txPr>
        <c:crossAx val="-2123670552"/>
        <c:crosses val="autoZero"/>
        <c:crossBetween val="between"/>
      </c:valAx>
      <c:spPr>
        <a:noFill/>
        <a:ln w="25400">
          <a:noFill/>
        </a:ln>
      </c:spPr>
    </c:plotArea>
    <c:legend>
      <c:legendPos val="r"/>
      <c:layout>
        <c:manualLayout>
          <c:xMode val="edge"/>
          <c:yMode val="edge"/>
          <c:x val="0.771251663789178"/>
          <c:y val="0.227012596764344"/>
          <c:w val="0.167280583923067"/>
          <c:h val="0.110953984811211"/>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97DC8-31A7-7744-988D-24A4D1776CDC}"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826447F7-98F3-6244-9362-BB696D111BA8}">
      <dgm:prSet custT="1"/>
      <dgm:spPr/>
      <dgm:t>
        <a:bodyPr/>
        <a:lstStyle/>
        <a:p>
          <a:pPr rtl="0"/>
          <a:r>
            <a:rPr lang="en-US" sz="1800" dirty="0" smtClean="0">
              <a:solidFill>
                <a:srgbClr val="FFFFFF"/>
              </a:solidFill>
            </a:rPr>
            <a:t>Community member submitted leaf sample</a:t>
          </a:r>
          <a:endParaRPr lang="en-US" sz="1800" dirty="0">
            <a:solidFill>
              <a:srgbClr val="FFFFFF"/>
            </a:solidFill>
          </a:endParaRPr>
        </a:p>
      </dgm:t>
    </dgm:pt>
    <dgm:pt modelId="{FFA8CC74-567A-5A4C-9F7D-68908AB13CBC}" type="parTrans" cxnId="{7A6E28A4-83E8-1842-A50C-3024B48F5A6E}">
      <dgm:prSet/>
      <dgm:spPr/>
      <dgm:t>
        <a:bodyPr/>
        <a:lstStyle/>
        <a:p>
          <a:endParaRPr lang="en-US"/>
        </a:p>
      </dgm:t>
    </dgm:pt>
    <dgm:pt modelId="{691E9B18-9B0A-A849-8F0D-FABB833592BE}" type="sibTrans" cxnId="{7A6E28A4-83E8-1842-A50C-3024B48F5A6E}">
      <dgm:prSet/>
      <dgm:spPr/>
      <dgm:t>
        <a:bodyPr/>
        <a:lstStyle/>
        <a:p>
          <a:endParaRPr lang="en-US"/>
        </a:p>
      </dgm:t>
    </dgm:pt>
    <dgm:pt modelId="{12A455AD-F778-6046-AE3D-61AB2E49D0BA}">
      <dgm:prSet/>
      <dgm:spPr/>
      <dgm:t>
        <a:bodyPr/>
        <a:lstStyle/>
        <a:p>
          <a:pPr rtl="0"/>
          <a:r>
            <a:rPr lang="en-US" dirty="0" smtClean="0">
              <a:solidFill>
                <a:srgbClr val="FFFFFF"/>
              </a:solidFill>
            </a:rPr>
            <a:t>As, Cd, and </a:t>
          </a:r>
          <a:r>
            <a:rPr lang="en-US" dirty="0" err="1" smtClean="0">
              <a:solidFill>
                <a:srgbClr val="FFFFFF"/>
              </a:solidFill>
            </a:rPr>
            <a:t>Pb</a:t>
          </a:r>
          <a:r>
            <a:rPr lang="en-US" dirty="0" smtClean="0">
              <a:solidFill>
                <a:srgbClr val="FFFFFF"/>
              </a:solidFill>
            </a:rPr>
            <a:t> concentrations analyzed by ALEC</a:t>
          </a:r>
          <a:endParaRPr lang="en-US" dirty="0">
            <a:solidFill>
              <a:srgbClr val="FFFFFF"/>
            </a:solidFill>
          </a:endParaRPr>
        </a:p>
      </dgm:t>
    </dgm:pt>
    <dgm:pt modelId="{94DF0B43-212A-4E4E-903A-5462D0A62E5F}" type="parTrans" cxnId="{84CEE1FE-A1B1-0A4A-AC11-797B7F800D37}">
      <dgm:prSet/>
      <dgm:spPr/>
      <dgm:t>
        <a:bodyPr/>
        <a:lstStyle/>
        <a:p>
          <a:endParaRPr lang="en-US"/>
        </a:p>
      </dgm:t>
    </dgm:pt>
    <dgm:pt modelId="{6D8DA47A-B097-8D48-A7BA-0168073F12BC}" type="sibTrans" cxnId="{84CEE1FE-A1B1-0A4A-AC11-797B7F800D37}">
      <dgm:prSet/>
      <dgm:spPr/>
      <dgm:t>
        <a:bodyPr/>
        <a:lstStyle/>
        <a:p>
          <a:endParaRPr lang="en-US"/>
        </a:p>
      </dgm:t>
    </dgm:pt>
    <dgm:pt modelId="{6276DC93-D05E-8F46-87E1-2A1DA7DD09C9}">
      <dgm:prSet/>
      <dgm:spPr/>
      <dgm:t>
        <a:bodyPr/>
        <a:lstStyle/>
        <a:p>
          <a:pPr rtl="0"/>
          <a:r>
            <a:rPr lang="en-US" dirty="0" smtClean="0">
              <a:solidFill>
                <a:srgbClr val="FFFFFF"/>
              </a:solidFill>
            </a:rPr>
            <a:t>Surface area was calculated</a:t>
          </a:r>
          <a:endParaRPr lang="en-US" dirty="0">
            <a:solidFill>
              <a:srgbClr val="FFFFFF"/>
            </a:solidFill>
          </a:endParaRPr>
        </a:p>
      </dgm:t>
    </dgm:pt>
    <dgm:pt modelId="{5D4EA3E7-93EC-C140-8C1B-CC97D25941CB}" type="parTrans" cxnId="{98480B39-0C32-D44E-BF59-D520636507CD}">
      <dgm:prSet/>
      <dgm:spPr/>
      <dgm:t>
        <a:bodyPr/>
        <a:lstStyle/>
        <a:p>
          <a:endParaRPr lang="en-US"/>
        </a:p>
      </dgm:t>
    </dgm:pt>
    <dgm:pt modelId="{46A6284C-202E-5343-BA82-DD3190ECF37D}" type="sibTrans" cxnId="{98480B39-0C32-D44E-BF59-D520636507CD}">
      <dgm:prSet/>
      <dgm:spPr/>
      <dgm:t>
        <a:bodyPr/>
        <a:lstStyle/>
        <a:p>
          <a:endParaRPr lang="en-US"/>
        </a:p>
      </dgm:t>
    </dgm:pt>
    <dgm:pt modelId="{805A4976-8D83-2A47-B869-3C4AE29195DE}">
      <dgm:prSet/>
      <dgm:spPr/>
      <dgm:t>
        <a:bodyPr/>
        <a:lstStyle/>
        <a:p>
          <a:pPr rtl="0"/>
          <a:r>
            <a:rPr lang="en-US" dirty="0" smtClean="0">
              <a:solidFill>
                <a:srgbClr val="FFFFFF"/>
              </a:solidFill>
            </a:rPr>
            <a:t>Contaminant to </a:t>
          </a:r>
          <a:r>
            <a:rPr lang="en-US" dirty="0" err="1" smtClean="0">
              <a:solidFill>
                <a:srgbClr val="FFFFFF"/>
              </a:solidFill>
            </a:rPr>
            <a:t>Ca</a:t>
          </a:r>
          <a:r>
            <a:rPr lang="en-US" dirty="0" smtClean="0">
              <a:solidFill>
                <a:srgbClr val="FFFFFF"/>
              </a:solidFill>
            </a:rPr>
            <a:t> ratio was calculated</a:t>
          </a:r>
          <a:endParaRPr lang="en-US" dirty="0">
            <a:solidFill>
              <a:srgbClr val="FFFFFF"/>
            </a:solidFill>
          </a:endParaRPr>
        </a:p>
      </dgm:t>
    </dgm:pt>
    <dgm:pt modelId="{F6424087-F020-2444-A58A-9723A71281DE}" type="parTrans" cxnId="{0EBBA484-515B-2F41-B76F-C77C082E2B2A}">
      <dgm:prSet/>
      <dgm:spPr/>
      <dgm:t>
        <a:bodyPr/>
        <a:lstStyle/>
        <a:p>
          <a:endParaRPr lang="en-US"/>
        </a:p>
      </dgm:t>
    </dgm:pt>
    <dgm:pt modelId="{EA5951D7-05B3-D841-A292-3C2BFCAC4F36}" type="sibTrans" cxnId="{0EBBA484-515B-2F41-B76F-C77C082E2B2A}">
      <dgm:prSet/>
      <dgm:spPr/>
      <dgm:t>
        <a:bodyPr/>
        <a:lstStyle/>
        <a:p>
          <a:endParaRPr lang="en-US"/>
        </a:p>
      </dgm:t>
    </dgm:pt>
    <dgm:pt modelId="{77F1E8D9-A831-7C4C-96FF-8286E4F00FB5}">
      <dgm:prSet/>
      <dgm:spPr/>
      <dgm:t>
        <a:bodyPr/>
        <a:lstStyle/>
        <a:p>
          <a:pPr rtl="0"/>
          <a:r>
            <a:rPr lang="en-US" dirty="0" smtClean="0">
              <a:solidFill>
                <a:srgbClr val="FFFFFF"/>
              </a:solidFill>
            </a:rPr>
            <a:t>Estimated ambient lead concentration was calculated</a:t>
          </a:r>
          <a:endParaRPr lang="en-US" dirty="0">
            <a:solidFill>
              <a:srgbClr val="FFFFFF"/>
            </a:solidFill>
          </a:endParaRPr>
        </a:p>
      </dgm:t>
    </dgm:pt>
    <dgm:pt modelId="{719F85E9-E95B-2448-8D20-D1CFB5C55B46}" type="parTrans" cxnId="{F215809F-AAF9-304F-9B10-E63DAEFD5530}">
      <dgm:prSet/>
      <dgm:spPr/>
      <dgm:t>
        <a:bodyPr/>
        <a:lstStyle/>
        <a:p>
          <a:endParaRPr lang="en-US"/>
        </a:p>
      </dgm:t>
    </dgm:pt>
    <dgm:pt modelId="{017AB85A-4FBA-BB49-B360-0396C035500A}" type="sibTrans" cxnId="{F215809F-AAF9-304F-9B10-E63DAEFD5530}">
      <dgm:prSet/>
      <dgm:spPr/>
      <dgm:t>
        <a:bodyPr/>
        <a:lstStyle/>
        <a:p>
          <a:endParaRPr lang="en-US"/>
        </a:p>
      </dgm:t>
    </dgm:pt>
    <dgm:pt modelId="{8B6F5F12-AA7A-B741-99DB-EA8A40CB8AAB}" type="pres">
      <dgm:prSet presAssocID="{BAB97DC8-31A7-7744-988D-24A4D1776CDC}" presName="linearFlow" presStyleCnt="0">
        <dgm:presLayoutVars>
          <dgm:resizeHandles val="exact"/>
        </dgm:presLayoutVars>
      </dgm:prSet>
      <dgm:spPr/>
      <dgm:t>
        <a:bodyPr/>
        <a:lstStyle/>
        <a:p>
          <a:endParaRPr lang="en-US"/>
        </a:p>
      </dgm:t>
    </dgm:pt>
    <dgm:pt modelId="{560EFE9E-9FB5-A644-BF2E-B8A096D6EEC4}" type="pres">
      <dgm:prSet presAssocID="{826447F7-98F3-6244-9362-BB696D111BA8}" presName="node" presStyleLbl="node1" presStyleIdx="0" presStyleCnt="5" custScaleX="137714" custScaleY="93539">
        <dgm:presLayoutVars>
          <dgm:bulletEnabled val="1"/>
        </dgm:presLayoutVars>
      </dgm:prSet>
      <dgm:spPr/>
      <dgm:t>
        <a:bodyPr/>
        <a:lstStyle/>
        <a:p>
          <a:endParaRPr lang="en-US"/>
        </a:p>
      </dgm:t>
    </dgm:pt>
    <dgm:pt modelId="{980C88F4-3546-F64E-9F88-8B12C8FADC9F}" type="pres">
      <dgm:prSet presAssocID="{691E9B18-9B0A-A849-8F0D-FABB833592BE}" presName="sibTrans" presStyleLbl="sibTrans2D1" presStyleIdx="0" presStyleCnt="4"/>
      <dgm:spPr/>
      <dgm:t>
        <a:bodyPr/>
        <a:lstStyle/>
        <a:p>
          <a:endParaRPr lang="en-US"/>
        </a:p>
      </dgm:t>
    </dgm:pt>
    <dgm:pt modelId="{4301E91D-34CF-9045-827D-573A8AB161B2}" type="pres">
      <dgm:prSet presAssocID="{691E9B18-9B0A-A849-8F0D-FABB833592BE}" presName="connectorText" presStyleLbl="sibTrans2D1" presStyleIdx="0" presStyleCnt="4"/>
      <dgm:spPr/>
      <dgm:t>
        <a:bodyPr/>
        <a:lstStyle/>
        <a:p>
          <a:endParaRPr lang="en-US"/>
        </a:p>
      </dgm:t>
    </dgm:pt>
    <dgm:pt modelId="{90E769F4-8F97-8C44-B3BE-26E573DEA7D5}" type="pres">
      <dgm:prSet presAssocID="{12A455AD-F778-6046-AE3D-61AB2E49D0BA}" presName="node" presStyleLbl="node1" presStyleIdx="1" presStyleCnt="5" custScaleX="140631">
        <dgm:presLayoutVars>
          <dgm:bulletEnabled val="1"/>
        </dgm:presLayoutVars>
      </dgm:prSet>
      <dgm:spPr/>
      <dgm:t>
        <a:bodyPr/>
        <a:lstStyle/>
        <a:p>
          <a:endParaRPr lang="en-US"/>
        </a:p>
      </dgm:t>
    </dgm:pt>
    <dgm:pt modelId="{373BE72F-067A-324F-8D7D-DF2C2B0CAA7C}" type="pres">
      <dgm:prSet presAssocID="{6D8DA47A-B097-8D48-A7BA-0168073F12BC}" presName="sibTrans" presStyleLbl="sibTrans2D1" presStyleIdx="1" presStyleCnt="4"/>
      <dgm:spPr/>
      <dgm:t>
        <a:bodyPr/>
        <a:lstStyle/>
        <a:p>
          <a:endParaRPr lang="en-US"/>
        </a:p>
      </dgm:t>
    </dgm:pt>
    <dgm:pt modelId="{2C2AAA4C-20E2-C546-B008-9F9FC547EF5B}" type="pres">
      <dgm:prSet presAssocID="{6D8DA47A-B097-8D48-A7BA-0168073F12BC}" presName="connectorText" presStyleLbl="sibTrans2D1" presStyleIdx="1" presStyleCnt="4"/>
      <dgm:spPr/>
      <dgm:t>
        <a:bodyPr/>
        <a:lstStyle/>
        <a:p>
          <a:endParaRPr lang="en-US"/>
        </a:p>
      </dgm:t>
    </dgm:pt>
    <dgm:pt modelId="{F6B8FE02-1D98-D348-A67F-8BBA0D9B8B65}" type="pres">
      <dgm:prSet presAssocID="{6276DC93-D05E-8F46-87E1-2A1DA7DD09C9}" presName="node" presStyleLbl="node1" presStyleIdx="2" presStyleCnt="5" custScaleX="140631">
        <dgm:presLayoutVars>
          <dgm:bulletEnabled val="1"/>
        </dgm:presLayoutVars>
      </dgm:prSet>
      <dgm:spPr/>
      <dgm:t>
        <a:bodyPr/>
        <a:lstStyle/>
        <a:p>
          <a:endParaRPr lang="en-US"/>
        </a:p>
      </dgm:t>
    </dgm:pt>
    <dgm:pt modelId="{0960A361-9657-2D4C-808C-291C032B2A18}" type="pres">
      <dgm:prSet presAssocID="{46A6284C-202E-5343-BA82-DD3190ECF37D}" presName="sibTrans" presStyleLbl="sibTrans2D1" presStyleIdx="2" presStyleCnt="4"/>
      <dgm:spPr/>
      <dgm:t>
        <a:bodyPr/>
        <a:lstStyle/>
        <a:p>
          <a:endParaRPr lang="en-US"/>
        </a:p>
      </dgm:t>
    </dgm:pt>
    <dgm:pt modelId="{9D86E1FC-C2E6-3F45-AF43-8804CA1E491F}" type="pres">
      <dgm:prSet presAssocID="{46A6284C-202E-5343-BA82-DD3190ECF37D}" presName="connectorText" presStyleLbl="sibTrans2D1" presStyleIdx="2" presStyleCnt="4"/>
      <dgm:spPr/>
      <dgm:t>
        <a:bodyPr/>
        <a:lstStyle/>
        <a:p>
          <a:endParaRPr lang="en-US"/>
        </a:p>
      </dgm:t>
    </dgm:pt>
    <dgm:pt modelId="{0202C47A-6050-694F-A776-F748BFE3BEA7}" type="pres">
      <dgm:prSet presAssocID="{805A4976-8D83-2A47-B869-3C4AE29195DE}" presName="node" presStyleLbl="node1" presStyleIdx="3" presStyleCnt="5" custScaleX="140631">
        <dgm:presLayoutVars>
          <dgm:bulletEnabled val="1"/>
        </dgm:presLayoutVars>
      </dgm:prSet>
      <dgm:spPr/>
      <dgm:t>
        <a:bodyPr/>
        <a:lstStyle/>
        <a:p>
          <a:endParaRPr lang="en-US"/>
        </a:p>
      </dgm:t>
    </dgm:pt>
    <dgm:pt modelId="{E8D114FE-113C-4B40-8F5E-415D962822F9}" type="pres">
      <dgm:prSet presAssocID="{EA5951D7-05B3-D841-A292-3C2BFCAC4F36}" presName="sibTrans" presStyleLbl="sibTrans2D1" presStyleIdx="3" presStyleCnt="4"/>
      <dgm:spPr/>
      <dgm:t>
        <a:bodyPr/>
        <a:lstStyle/>
        <a:p>
          <a:endParaRPr lang="en-US"/>
        </a:p>
      </dgm:t>
    </dgm:pt>
    <dgm:pt modelId="{1DEDD3F3-313F-B34A-8357-EE20328BADE2}" type="pres">
      <dgm:prSet presAssocID="{EA5951D7-05B3-D841-A292-3C2BFCAC4F36}" presName="connectorText" presStyleLbl="sibTrans2D1" presStyleIdx="3" presStyleCnt="4"/>
      <dgm:spPr/>
      <dgm:t>
        <a:bodyPr/>
        <a:lstStyle/>
        <a:p>
          <a:endParaRPr lang="en-US"/>
        </a:p>
      </dgm:t>
    </dgm:pt>
    <dgm:pt modelId="{91C9385B-EA46-1B4B-A572-646B836F6738}" type="pres">
      <dgm:prSet presAssocID="{77F1E8D9-A831-7C4C-96FF-8286E4F00FB5}" presName="node" presStyleLbl="node1" presStyleIdx="4" presStyleCnt="5" custScaleX="140631">
        <dgm:presLayoutVars>
          <dgm:bulletEnabled val="1"/>
        </dgm:presLayoutVars>
      </dgm:prSet>
      <dgm:spPr/>
      <dgm:t>
        <a:bodyPr/>
        <a:lstStyle/>
        <a:p>
          <a:endParaRPr lang="en-US"/>
        </a:p>
      </dgm:t>
    </dgm:pt>
  </dgm:ptLst>
  <dgm:cxnLst>
    <dgm:cxn modelId="{5DF64C2B-30D6-7149-BB06-924B1495E0A2}" type="presOf" srcId="{77F1E8D9-A831-7C4C-96FF-8286E4F00FB5}" destId="{91C9385B-EA46-1B4B-A572-646B836F6738}" srcOrd="0" destOrd="0" presId="urn:microsoft.com/office/officeart/2005/8/layout/process2"/>
    <dgm:cxn modelId="{84CEE1FE-A1B1-0A4A-AC11-797B7F800D37}" srcId="{BAB97DC8-31A7-7744-988D-24A4D1776CDC}" destId="{12A455AD-F778-6046-AE3D-61AB2E49D0BA}" srcOrd="1" destOrd="0" parTransId="{94DF0B43-212A-4E4E-903A-5462D0A62E5F}" sibTransId="{6D8DA47A-B097-8D48-A7BA-0168073F12BC}"/>
    <dgm:cxn modelId="{0EBBA484-515B-2F41-B76F-C77C082E2B2A}" srcId="{BAB97DC8-31A7-7744-988D-24A4D1776CDC}" destId="{805A4976-8D83-2A47-B869-3C4AE29195DE}" srcOrd="3" destOrd="0" parTransId="{F6424087-F020-2444-A58A-9723A71281DE}" sibTransId="{EA5951D7-05B3-D841-A292-3C2BFCAC4F36}"/>
    <dgm:cxn modelId="{98480B39-0C32-D44E-BF59-D520636507CD}" srcId="{BAB97DC8-31A7-7744-988D-24A4D1776CDC}" destId="{6276DC93-D05E-8F46-87E1-2A1DA7DD09C9}" srcOrd="2" destOrd="0" parTransId="{5D4EA3E7-93EC-C140-8C1B-CC97D25941CB}" sibTransId="{46A6284C-202E-5343-BA82-DD3190ECF37D}"/>
    <dgm:cxn modelId="{A420E9F4-DD92-DC4C-A6E5-8BA729551956}" type="presOf" srcId="{691E9B18-9B0A-A849-8F0D-FABB833592BE}" destId="{4301E91D-34CF-9045-827D-573A8AB161B2}" srcOrd="1" destOrd="0" presId="urn:microsoft.com/office/officeart/2005/8/layout/process2"/>
    <dgm:cxn modelId="{AB8B92AD-0EEE-744A-ACD4-9E0904429998}" type="presOf" srcId="{805A4976-8D83-2A47-B869-3C4AE29195DE}" destId="{0202C47A-6050-694F-A776-F748BFE3BEA7}" srcOrd="0" destOrd="0" presId="urn:microsoft.com/office/officeart/2005/8/layout/process2"/>
    <dgm:cxn modelId="{D7563FE4-89A7-5F49-BF03-00A4CAEB3EFC}" type="presOf" srcId="{826447F7-98F3-6244-9362-BB696D111BA8}" destId="{560EFE9E-9FB5-A644-BF2E-B8A096D6EEC4}" srcOrd="0" destOrd="0" presId="urn:microsoft.com/office/officeart/2005/8/layout/process2"/>
    <dgm:cxn modelId="{183151DB-433B-F84B-8225-972A62D2C09B}" type="presOf" srcId="{12A455AD-F778-6046-AE3D-61AB2E49D0BA}" destId="{90E769F4-8F97-8C44-B3BE-26E573DEA7D5}" srcOrd="0" destOrd="0" presId="urn:microsoft.com/office/officeart/2005/8/layout/process2"/>
    <dgm:cxn modelId="{6C386A0B-8087-D44F-9400-7B498AB2845B}" type="presOf" srcId="{6276DC93-D05E-8F46-87E1-2A1DA7DD09C9}" destId="{F6B8FE02-1D98-D348-A67F-8BBA0D9B8B65}" srcOrd="0" destOrd="0" presId="urn:microsoft.com/office/officeart/2005/8/layout/process2"/>
    <dgm:cxn modelId="{7A6E28A4-83E8-1842-A50C-3024B48F5A6E}" srcId="{BAB97DC8-31A7-7744-988D-24A4D1776CDC}" destId="{826447F7-98F3-6244-9362-BB696D111BA8}" srcOrd="0" destOrd="0" parTransId="{FFA8CC74-567A-5A4C-9F7D-68908AB13CBC}" sibTransId="{691E9B18-9B0A-A849-8F0D-FABB833592BE}"/>
    <dgm:cxn modelId="{DFEDA61D-340D-5A42-98BC-E8432EF6653C}" type="presOf" srcId="{691E9B18-9B0A-A849-8F0D-FABB833592BE}" destId="{980C88F4-3546-F64E-9F88-8B12C8FADC9F}" srcOrd="0" destOrd="0" presId="urn:microsoft.com/office/officeart/2005/8/layout/process2"/>
    <dgm:cxn modelId="{8ACF8200-C285-DF4B-B72F-C3C9A9E754E7}" type="presOf" srcId="{EA5951D7-05B3-D841-A292-3C2BFCAC4F36}" destId="{E8D114FE-113C-4B40-8F5E-415D962822F9}" srcOrd="0" destOrd="0" presId="urn:microsoft.com/office/officeart/2005/8/layout/process2"/>
    <dgm:cxn modelId="{82AF7F90-46FE-7B45-87B4-EAF318A0559F}" type="presOf" srcId="{6D8DA47A-B097-8D48-A7BA-0168073F12BC}" destId="{373BE72F-067A-324F-8D7D-DF2C2B0CAA7C}" srcOrd="0" destOrd="0" presId="urn:microsoft.com/office/officeart/2005/8/layout/process2"/>
    <dgm:cxn modelId="{989C8848-A7DB-D049-B2C5-E47424BB4595}" type="presOf" srcId="{EA5951D7-05B3-D841-A292-3C2BFCAC4F36}" destId="{1DEDD3F3-313F-B34A-8357-EE20328BADE2}" srcOrd="1" destOrd="0" presId="urn:microsoft.com/office/officeart/2005/8/layout/process2"/>
    <dgm:cxn modelId="{991E4EAA-2045-B84B-8BF8-4C526661A372}" type="presOf" srcId="{46A6284C-202E-5343-BA82-DD3190ECF37D}" destId="{9D86E1FC-C2E6-3F45-AF43-8804CA1E491F}" srcOrd="1" destOrd="0" presId="urn:microsoft.com/office/officeart/2005/8/layout/process2"/>
    <dgm:cxn modelId="{F215809F-AAF9-304F-9B10-E63DAEFD5530}" srcId="{BAB97DC8-31A7-7744-988D-24A4D1776CDC}" destId="{77F1E8D9-A831-7C4C-96FF-8286E4F00FB5}" srcOrd="4" destOrd="0" parTransId="{719F85E9-E95B-2448-8D20-D1CFB5C55B46}" sibTransId="{017AB85A-4FBA-BB49-B360-0396C035500A}"/>
    <dgm:cxn modelId="{B16851CA-3CDF-AD46-8C08-37F2FAA12FE2}" type="presOf" srcId="{6D8DA47A-B097-8D48-A7BA-0168073F12BC}" destId="{2C2AAA4C-20E2-C546-B008-9F9FC547EF5B}" srcOrd="1" destOrd="0" presId="urn:microsoft.com/office/officeart/2005/8/layout/process2"/>
    <dgm:cxn modelId="{FDDC061A-6A7B-A049-A187-32BEFD8CA963}" type="presOf" srcId="{BAB97DC8-31A7-7744-988D-24A4D1776CDC}" destId="{8B6F5F12-AA7A-B741-99DB-EA8A40CB8AAB}" srcOrd="0" destOrd="0" presId="urn:microsoft.com/office/officeart/2005/8/layout/process2"/>
    <dgm:cxn modelId="{62DD5E4E-02A6-0C4A-8E8D-CCA7B02B3A27}" type="presOf" srcId="{46A6284C-202E-5343-BA82-DD3190ECF37D}" destId="{0960A361-9657-2D4C-808C-291C032B2A18}" srcOrd="0" destOrd="0" presId="urn:microsoft.com/office/officeart/2005/8/layout/process2"/>
    <dgm:cxn modelId="{77AD0064-E342-3144-8D44-BA96C2FCDC28}" type="presParOf" srcId="{8B6F5F12-AA7A-B741-99DB-EA8A40CB8AAB}" destId="{560EFE9E-9FB5-A644-BF2E-B8A096D6EEC4}" srcOrd="0" destOrd="0" presId="urn:microsoft.com/office/officeart/2005/8/layout/process2"/>
    <dgm:cxn modelId="{B2E727B3-09A3-0342-921C-2520585C9553}" type="presParOf" srcId="{8B6F5F12-AA7A-B741-99DB-EA8A40CB8AAB}" destId="{980C88F4-3546-F64E-9F88-8B12C8FADC9F}" srcOrd="1" destOrd="0" presId="urn:microsoft.com/office/officeart/2005/8/layout/process2"/>
    <dgm:cxn modelId="{21EB65DF-15C3-7B4D-8221-EF696103603B}" type="presParOf" srcId="{980C88F4-3546-F64E-9F88-8B12C8FADC9F}" destId="{4301E91D-34CF-9045-827D-573A8AB161B2}" srcOrd="0" destOrd="0" presId="urn:microsoft.com/office/officeart/2005/8/layout/process2"/>
    <dgm:cxn modelId="{FDA465D4-63B8-0C44-A128-76BDD6880351}" type="presParOf" srcId="{8B6F5F12-AA7A-B741-99DB-EA8A40CB8AAB}" destId="{90E769F4-8F97-8C44-B3BE-26E573DEA7D5}" srcOrd="2" destOrd="0" presId="urn:microsoft.com/office/officeart/2005/8/layout/process2"/>
    <dgm:cxn modelId="{96B15984-7B28-8540-9934-7DBC26394E3D}" type="presParOf" srcId="{8B6F5F12-AA7A-B741-99DB-EA8A40CB8AAB}" destId="{373BE72F-067A-324F-8D7D-DF2C2B0CAA7C}" srcOrd="3" destOrd="0" presId="urn:microsoft.com/office/officeart/2005/8/layout/process2"/>
    <dgm:cxn modelId="{772C1F3B-3985-AB4D-A1A9-26DF3BC1DA7D}" type="presParOf" srcId="{373BE72F-067A-324F-8D7D-DF2C2B0CAA7C}" destId="{2C2AAA4C-20E2-C546-B008-9F9FC547EF5B}" srcOrd="0" destOrd="0" presId="urn:microsoft.com/office/officeart/2005/8/layout/process2"/>
    <dgm:cxn modelId="{0C2E9887-B39E-B043-9708-403ED1393498}" type="presParOf" srcId="{8B6F5F12-AA7A-B741-99DB-EA8A40CB8AAB}" destId="{F6B8FE02-1D98-D348-A67F-8BBA0D9B8B65}" srcOrd="4" destOrd="0" presId="urn:microsoft.com/office/officeart/2005/8/layout/process2"/>
    <dgm:cxn modelId="{DF3E3FC3-2276-B549-ADDC-842AF0485C3A}" type="presParOf" srcId="{8B6F5F12-AA7A-B741-99DB-EA8A40CB8AAB}" destId="{0960A361-9657-2D4C-808C-291C032B2A18}" srcOrd="5" destOrd="0" presId="urn:microsoft.com/office/officeart/2005/8/layout/process2"/>
    <dgm:cxn modelId="{59C805CF-45AC-9348-9954-7FE9E81A76FD}" type="presParOf" srcId="{0960A361-9657-2D4C-808C-291C032B2A18}" destId="{9D86E1FC-C2E6-3F45-AF43-8804CA1E491F}" srcOrd="0" destOrd="0" presId="urn:microsoft.com/office/officeart/2005/8/layout/process2"/>
    <dgm:cxn modelId="{95DB9D40-F706-EA4C-B4B1-2AE44098DA0C}" type="presParOf" srcId="{8B6F5F12-AA7A-B741-99DB-EA8A40CB8AAB}" destId="{0202C47A-6050-694F-A776-F748BFE3BEA7}" srcOrd="6" destOrd="0" presId="urn:microsoft.com/office/officeart/2005/8/layout/process2"/>
    <dgm:cxn modelId="{84E532D4-831B-4A42-A9C6-85CB7754BA5E}" type="presParOf" srcId="{8B6F5F12-AA7A-B741-99DB-EA8A40CB8AAB}" destId="{E8D114FE-113C-4B40-8F5E-415D962822F9}" srcOrd="7" destOrd="0" presId="urn:microsoft.com/office/officeart/2005/8/layout/process2"/>
    <dgm:cxn modelId="{FDCF2522-6620-C74C-8880-1D37C95CC301}" type="presParOf" srcId="{E8D114FE-113C-4B40-8F5E-415D962822F9}" destId="{1DEDD3F3-313F-B34A-8357-EE20328BADE2}" srcOrd="0" destOrd="0" presId="urn:microsoft.com/office/officeart/2005/8/layout/process2"/>
    <dgm:cxn modelId="{100729F6-31AF-7244-B397-DFFEE0485610}" type="presParOf" srcId="{8B6F5F12-AA7A-B741-99DB-EA8A40CB8AAB}" destId="{91C9385B-EA46-1B4B-A572-646B836F673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E4A16-EA64-DB45-B6F1-C63EC52813A4}"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7512B51E-87D3-AE4D-A045-3AB36F6FFE9A}">
      <dgm:prSet phldrT="[Text]" custT="1"/>
      <dgm:spPr>
        <a:solidFill>
          <a:schemeClr val="accent2"/>
        </a:solidFill>
      </dgm:spPr>
      <dgm:t>
        <a:bodyPr/>
        <a:lstStyle/>
        <a:p>
          <a:pPr rtl="0"/>
          <a:r>
            <a:rPr lang="en-US" sz="1600" dirty="0" smtClean="0"/>
            <a:t>In-class environmental science experiments for different age groups </a:t>
          </a:r>
        </a:p>
        <a:p>
          <a:pPr rtl="0"/>
          <a:r>
            <a:rPr lang="en-US" sz="1600" dirty="0" smtClean="0"/>
            <a:t>(March 27</a:t>
          </a:r>
          <a:r>
            <a:rPr lang="en-US" sz="1600" baseline="30000" dirty="0" smtClean="0"/>
            <a:t>th</a:t>
          </a:r>
          <a:r>
            <a:rPr lang="en-US" sz="1600" dirty="0" smtClean="0"/>
            <a:t>, 2017)</a:t>
          </a:r>
          <a:endParaRPr lang="en-US" sz="1600" dirty="0"/>
        </a:p>
      </dgm:t>
    </dgm:pt>
    <dgm:pt modelId="{4E5869C9-2BBA-3849-934F-0EAFD04F0D4B}" type="parTrans" cxnId="{44594A87-BB72-CD43-A654-ECCE83D71D3A}">
      <dgm:prSet/>
      <dgm:spPr/>
      <dgm:t>
        <a:bodyPr/>
        <a:lstStyle/>
        <a:p>
          <a:endParaRPr lang="en-US"/>
        </a:p>
      </dgm:t>
    </dgm:pt>
    <dgm:pt modelId="{710F3AD0-FF62-2D42-B456-E30D2AE7CD94}" type="sibTrans" cxnId="{44594A87-BB72-CD43-A654-ECCE83D71D3A}">
      <dgm:prSet/>
      <dgm:spPr/>
      <dgm:t>
        <a:bodyPr/>
        <a:lstStyle/>
        <a:p>
          <a:endParaRPr lang="en-US"/>
        </a:p>
      </dgm:t>
    </dgm:pt>
    <dgm:pt modelId="{12F49296-B908-6747-B7FE-E1F1E4791D47}">
      <dgm:prSet phldrT="[Text]" custT="1"/>
      <dgm:spPr>
        <a:solidFill>
          <a:srgbClr val="C0504D"/>
        </a:solidFill>
      </dgm:spPr>
      <dgm:t>
        <a:bodyPr/>
        <a:lstStyle/>
        <a:p>
          <a:r>
            <a:rPr lang="en-US" sz="1600" dirty="0" smtClean="0"/>
            <a:t>Future Plans</a:t>
          </a:r>
        </a:p>
      </dgm:t>
    </dgm:pt>
    <dgm:pt modelId="{37C696E2-6075-F144-A812-36EC8E7DAB6B}" type="parTrans" cxnId="{7ED1DDDD-B2D1-9648-BEBE-F10B130E783C}">
      <dgm:prSet/>
      <dgm:spPr/>
      <dgm:t>
        <a:bodyPr/>
        <a:lstStyle/>
        <a:p>
          <a:endParaRPr lang="en-US"/>
        </a:p>
      </dgm:t>
    </dgm:pt>
    <dgm:pt modelId="{E336DB02-FC86-0045-8B3F-5147DAB5ECE4}" type="sibTrans" cxnId="{7ED1DDDD-B2D1-9648-BEBE-F10B130E783C}">
      <dgm:prSet/>
      <dgm:spPr/>
      <dgm:t>
        <a:bodyPr/>
        <a:lstStyle/>
        <a:p>
          <a:endParaRPr lang="en-US"/>
        </a:p>
      </dgm:t>
    </dgm:pt>
    <dgm:pt modelId="{8E741BB0-2983-7A4D-BAA3-4BDFD376B844}">
      <dgm:prSet phldrT="[Text]"/>
      <dgm:spPr/>
      <dgm:t>
        <a:bodyPr/>
        <a:lstStyle/>
        <a:p>
          <a:r>
            <a:rPr lang="en-US" dirty="0" smtClean="0"/>
            <a:t>Goal</a:t>
          </a:r>
        </a:p>
      </dgm:t>
    </dgm:pt>
    <dgm:pt modelId="{D56F981F-04B0-C241-9BCC-B1A76E7DFEA2}" type="parTrans" cxnId="{2FF43F95-ECFE-4F4B-9C93-D85FD98D22F6}">
      <dgm:prSet/>
      <dgm:spPr/>
      <dgm:t>
        <a:bodyPr/>
        <a:lstStyle/>
        <a:p>
          <a:endParaRPr lang="en-US"/>
        </a:p>
      </dgm:t>
    </dgm:pt>
    <dgm:pt modelId="{2A0CFEF1-A48F-C94A-A5E7-E65BEE8400FF}" type="sibTrans" cxnId="{2FF43F95-ECFE-4F4B-9C93-D85FD98D22F6}">
      <dgm:prSet/>
      <dgm:spPr/>
      <dgm:t>
        <a:bodyPr/>
        <a:lstStyle/>
        <a:p>
          <a:endParaRPr lang="en-US"/>
        </a:p>
      </dgm:t>
    </dgm:pt>
    <dgm:pt modelId="{F32BE706-54C0-764A-BC6D-BB3B594D39AF}">
      <dgm:prSet phldrT="[Text]"/>
      <dgm:spPr>
        <a:solidFill>
          <a:schemeClr val="accent2">
            <a:lumMod val="20000"/>
            <a:lumOff val="80000"/>
          </a:schemeClr>
        </a:solidFill>
      </dgm:spPr>
      <dgm:t>
        <a:bodyPr/>
        <a:lstStyle/>
        <a:p>
          <a:r>
            <a:rPr lang="en-US" dirty="0" smtClean="0"/>
            <a:t>Implementation</a:t>
          </a:r>
          <a:endParaRPr lang="en-US" dirty="0"/>
        </a:p>
      </dgm:t>
    </dgm:pt>
    <dgm:pt modelId="{2A785B8B-E024-F64B-9421-204BC6C3F5AE}" type="parTrans" cxnId="{A64A2653-C07E-1643-8CF2-0A212D73A816}">
      <dgm:prSet/>
      <dgm:spPr/>
      <dgm:t>
        <a:bodyPr/>
        <a:lstStyle/>
        <a:p>
          <a:endParaRPr lang="en-US"/>
        </a:p>
      </dgm:t>
    </dgm:pt>
    <dgm:pt modelId="{421AF14B-BBA5-B845-BE9D-BB2D8B26ED77}" type="sibTrans" cxnId="{A64A2653-C07E-1643-8CF2-0A212D73A816}">
      <dgm:prSet/>
      <dgm:spPr/>
      <dgm:t>
        <a:bodyPr/>
        <a:lstStyle/>
        <a:p>
          <a:endParaRPr lang="en-US"/>
        </a:p>
      </dgm:t>
    </dgm:pt>
    <dgm:pt modelId="{BFC50EBA-4BC3-E142-9DCB-46D2DF3FA80E}">
      <dgm:prSet phldrT="[Text]"/>
      <dgm:spPr>
        <a:solidFill>
          <a:schemeClr val="accent3">
            <a:lumMod val="20000"/>
            <a:lumOff val="80000"/>
          </a:schemeClr>
        </a:solidFill>
      </dgm:spPr>
      <dgm:t>
        <a:bodyPr/>
        <a:lstStyle/>
        <a:p>
          <a:r>
            <a:rPr lang="en-US" dirty="0" smtClean="0"/>
            <a:t>Future Events</a:t>
          </a:r>
          <a:endParaRPr lang="en-US" dirty="0"/>
        </a:p>
      </dgm:t>
    </dgm:pt>
    <dgm:pt modelId="{DB244EA7-C458-5549-96AF-F8A9D0B5375B}" type="parTrans" cxnId="{966F8AE7-F9C7-684C-899D-1BBAFB609E49}">
      <dgm:prSet/>
      <dgm:spPr/>
      <dgm:t>
        <a:bodyPr/>
        <a:lstStyle/>
        <a:p>
          <a:endParaRPr lang="en-US"/>
        </a:p>
      </dgm:t>
    </dgm:pt>
    <dgm:pt modelId="{7672BE17-1401-FF45-A4B7-B7FB647AE93E}" type="sibTrans" cxnId="{966F8AE7-F9C7-684C-899D-1BBAFB609E49}">
      <dgm:prSet/>
      <dgm:spPr/>
      <dgm:t>
        <a:bodyPr/>
        <a:lstStyle/>
        <a:p>
          <a:endParaRPr lang="en-US"/>
        </a:p>
      </dgm:t>
    </dgm:pt>
    <dgm:pt modelId="{07C2C0BD-6FD9-1941-BE48-5A3F65294021}">
      <dgm:prSet custT="1"/>
      <dgm:spPr>
        <a:solidFill>
          <a:schemeClr val="accent3">
            <a:lumMod val="75000"/>
          </a:schemeClr>
        </a:solidFill>
      </dgm:spPr>
      <dgm:t>
        <a:bodyPr/>
        <a:lstStyle/>
        <a:p>
          <a:r>
            <a:rPr lang="en-US" sz="1600" dirty="0" smtClean="0"/>
            <a:t>Science Night</a:t>
          </a:r>
        </a:p>
        <a:p>
          <a:r>
            <a:rPr lang="en-US" sz="1600" dirty="0" smtClean="0"/>
            <a:t> (April 26</a:t>
          </a:r>
          <a:r>
            <a:rPr lang="en-US" sz="1600" baseline="30000" dirty="0" smtClean="0"/>
            <a:t>th</a:t>
          </a:r>
          <a:r>
            <a:rPr lang="en-US" sz="1600" dirty="0" smtClean="0"/>
            <a:t>, 2017)</a:t>
          </a:r>
          <a:endParaRPr lang="en-US" sz="1600" dirty="0"/>
        </a:p>
      </dgm:t>
    </dgm:pt>
    <dgm:pt modelId="{2E6F32FE-D108-C044-B620-A4D32A3B4D7E}" type="parTrans" cxnId="{534B1B77-3A74-7048-A7CA-A019A4A2A209}">
      <dgm:prSet/>
      <dgm:spPr/>
      <dgm:t>
        <a:bodyPr/>
        <a:lstStyle/>
        <a:p>
          <a:endParaRPr lang="en-US"/>
        </a:p>
      </dgm:t>
    </dgm:pt>
    <dgm:pt modelId="{5A4C7712-8D22-E140-A4DD-977CDCD43019}" type="sibTrans" cxnId="{534B1B77-3A74-7048-A7CA-A019A4A2A209}">
      <dgm:prSet/>
      <dgm:spPr/>
      <dgm:t>
        <a:bodyPr/>
        <a:lstStyle/>
        <a:p>
          <a:endParaRPr lang="en-US"/>
        </a:p>
      </dgm:t>
    </dgm:pt>
    <dgm:pt modelId="{EE4D7A89-7EC3-9148-BF37-63B5003CBEBE}">
      <dgm:prSet custT="1"/>
      <dgm:spPr>
        <a:solidFill>
          <a:srgbClr val="77933C"/>
        </a:solidFill>
      </dgm:spPr>
      <dgm:t>
        <a:bodyPr/>
        <a:lstStyle/>
        <a:p>
          <a:r>
            <a:rPr lang="en-US" sz="1600" dirty="0" smtClean="0"/>
            <a:t>build a water harvesting system and garden </a:t>
          </a:r>
        </a:p>
        <a:p>
          <a:r>
            <a:rPr lang="en-US" sz="1600" dirty="0" smtClean="0"/>
            <a:t> (Fall 2017)</a:t>
          </a:r>
          <a:endParaRPr lang="en-US" sz="1600" dirty="0"/>
        </a:p>
      </dgm:t>
    </dgm:pt>
    <dgm:pt modelId="{B3734DA4-6415-5B43-B06F-33483560A99A}" type="parTrans" cxnId="{B765FB2A-CA92-C246-9630-30C3B4825424}">
      <dgm:prSet/>
      <dgm:spPr/>
      <dgm:t>
        <a:bodyPr/>
        <a:lstStyle/>
        <a:p>
          <a:endParaRPr lang="en-US"/>
        </a:p>
      </dgm:t>
    </dgm:pt>
    <dgm:pt modelId="{D67A71B6-AE87-7A4B-85D0-E7CE76622B61}" type="sibTrans" cxnId="{B765FB2A-CA92-C246-9630-30C3B4825424}">
      <dgm:prSet/>
      <dgm:spPr/>
      <dgm:t>
        <a:bodyPr/>
        <a:lstStyle/>
        <a:p>
          <a:endParaRPr lang="en-US"/>
        </a:p>
      </dgm:t>
    </dgm:pt>
    <dgm:pt modelId="{43CC5DF8-C135-C245-B12A-B6D28E58B399}">
      <dgm:prSet phldrT="[Text]" custT="1"/>
      <dgm:spPr>
        <a:solidFill>
          <a:srgbClr val="4F81BD"/>
        </a:solidFill>
      </dgm:spPr>
      <dgm:t>
        <a:bodyPr/>
        <a:lstStyle/>
        <a:p>
          <a:pPr rtl="0"/>
          <a:r>
            <a:rPr lang="en-US" sz="1800" dirty="0" smtClean="0"/>
            <a:t>Implement community-engaged research projects and water harvesting education at Hayden-</a:t>
          </a:r>
          <a:r>
            <a:rPr lang="en-US" sz="1800" dirty="0" err="1" smtClean="0"/>
            <a:t>Winkelman</a:t>
          </a:r>
          <a:r>
            <a:rPr lang="en-US" sz="1800" dirty="0" smtClean="0"/>
            <a:t> USD for grades K-12</a:t>
          </a:r>
          <a:endParaRPr lang="en-US" sz="1800" dirty="0"/>
        </a:p>
      </dgm:t>
    </dgm:pt>
    <dgm:pt modelId="{4FFF02E7-B973-9643-89F8-A87FD82246C2}" type="sibTrans" cxnId="{2B3E7CFE-B626-2E40-B6A5-4BFB3F52BF7A}">
      <dgm:prSet/>
      <dgm:spPr/>
      <dgm:t>
        <a:bodyPr/>
        <a:lstStyle/>
        <a:p>
          <a:endParaRPr lang="en-US"/>
        </a:p>
      </dgm:t>
    </dgm:pt>
    <dgm:pt modelId="{E588E500-8E21-2940-9B20-DA4F37B0B14A}" type="parTrans" cxnId="{2B3E7CFE-B626-2E40-B6A5-4BFB3F52BF7A}">
      <dgm:prSet/>
      <dgm:spPr/>
      <dgm:t>
        <a:bodyPr/>
        <a:lstStyle/>
        <a:p>
          <a:endParaRPr lang="en-US"/>
        </a:p>
      </dgm:t>
    </dgm:pt>
    <dgm:pt modelId="{F879E208-5BF0-044B-84CB-A0CEEF36787F}" type="pres">
      <dgm:prSet presAssocID="{04DE4A16-EA64-DB45-B6F1-C63EC52813A4}" presName="mainComposite" presStyleCnt="0">
        <dgm:presLayoutVars>
          <dgm:chPref val="1"/>
          <dgm:dir/>
          <dgm:animOne val="branch"/>
          <dgm:animLvl val="lvl"/>
          <dgm:resizeHandles val="exact"/>
        </dgm:presLayoutVars>
      </dgm:prSet>
      <dgm:spPr/>
      <dgm:t>
        <a:bodyPr/>
        <a:lstStyle/>
        <a:p>
          <a:endParaRPr lang="en-US"/>
        </a:p>
      </dgm:t>
    </dgm:pt>
    <dgm:pt modelId="{1BB82EC5-734D-444B-A867-6A40158FDEA4}" type="pres">
      <dgm:prSet presAssocID="{04DE4A16-EA64-DB45-B6F1-C63EC52813A4}" presName="hierFlow" presStyleCnt="0"/>
      <dgm:spPr/>
    </dgm:pt>
    <dgm:pt modelId="{B44C24A4-E9E6-3644-BA81-E257BDAC5657}" type="pres">
      <dgm:prSet presAssocID="{04DE4A16-EA64-DB45-B6F1-C63EC52813A4}" presName="firstBuf" presStyleCnt="0"/>
      <dgm:spPr/>
    </dgm:pt>
    <dgm:pt modelId="{AA1640DB-8632-6144-A799-E4DFD00C6CD8}" type="pres">
      <dgm:prSet presAssocID="{04DE4A16-EA64-DB45-B6F1-C63EC52813A4}" presName="hierChild1" presStyleCnt="0">
        <dgm:presLayoutVars>
          <dgm:chPref val="1"/>
          <dgm:animOne val="branch"/>
          <dgm:animLvl val="lvl"/>
        </dgm:presLayoutVars>
      </dgm:prSet>
      <dgm:spPr/>
    </dgm:pt>
    <dgm:pt modelId="{F21C4969-049B-C645-BB7A-D7B5118C715A}" type="pres">
      <dgm:prSet presAssocID="{43CC5DF8-C135-C245-B12A-B6D28E58B399}" presName="Name14" presStyleCnt="0"/>
      <dgm:spPr/>
    </dgm:pt>
    <dgm:pt modelId="{0992E1E1-A3DF-3942-A806-D0219418A10B}" type="pres">
      <dgm:prSet presAssocID="{43CC5DF8-C135-C245-B12A-B6D28E58B399}" presName="level1Shape" presStyleLbl="node0" presStyleIdx="0" presStyleCnt="1" custScaleX="276731">
        <dgm:presLayoutVars>
          <dgm:chPref val="3"/>
        </dgm:presLayoutVars>
      </dgm:prSet>
      <dgm:spPr/>
      <dgm:t>
        <a:bodyPr/>
        <a:lstStyle/>
        <a:p>
          <a:endParaRPr lang="en-US"/>
        </a:p>
      </dgm:t>
    </dgm:pt>
    <dgm:pt modelId="{94C1E3C3-406E-AC4A-B41C-D88820A9D02E}" type="pres">
      <dgm:prSet presAssocID="{43CC5DF8-C135-C245-B12A-B6D28E58B399}" presName="hierChild2" presStyleCnt="0"/>
      <dgm:spPr/>
    </dgm:pt>
    <dgm:pt modelId="{4E1AD072-2FDE-2540-A7EA-19F6DAF575DA}" type="pres">
      <dgm:prSet presAssocID="{4E5869C9-2BBA-3849-934F-0EAFD04F0D4B}" presName="Name19" presStyleLbl="parChTrans1D2" presStyleIdx="0" presStyleCnt="2"/>
      <dgm:spPr/>
      <dgm:t>
        <a:bodyPr/>
        <a:lstStyle/>
        <a:p>
          <a:endParaRPr lang="en-US"/>
        </a:p>
      </dgm:t>
    </dgm:pt>
    <dgm:pt modelId="{9CC1B6DB-832B-A34D-B1B7-7E6840667A21}" type="pres">
      <dgm:prSet presAssocID="{7512B51E-87D3-AE4D-A045-3AB36F6FFE9A}" presName="Name21" presStyleCnt="0"/>
      <dgm:spPr/>
    </dgm:pt>
    <dgm:pt modelId="{EBB2F58D-8776-F749-919A-EC5BD7035322}" type="pres">
      <dgm:prSet presAssocID="{7512B51E-87D3-AE4D-A045-3AB36F6FFE9A}" presName="level2Shape" presStyleLbl="node2" presStyleIdx="0" presStyleCnt="2" custScaleX="149586"/>
      <dgm:spPr/>
      <dgm:t>
        <a:bodyPr/>
        <a:lstStyle/>
        <a:p>
          <a:endParaRPr lang="en-US"/>
        </a:p>
      </dgm:t>
    </dgm:pt>
    <dgm:pt modelId="{03C99870-0047-544D-B5C6-40FE4E840A58}" type="pres">
      <dgm:prSet presAssocID="{7512B51E-87D3-AE4D-A045-3AB36F6FFE9A}" presName="hierChild3" presStyleCnt="0"/>
      <dgm:spPr/>
    </dgm:pt>
    <dgm:pt modelId="{AD232F35-F320-9545-80C9-9FEEE17ACEFF}" type="pres">
      <dgm:prSet presAssocID="{37C696E2-6075-F144-A812-36EC8E7DAB6B}" presName="Name19" presStyleLbl="parChTrans1D2" presStyleIdx="1" presStyleCnt="2"/>
      <dgm:spPr/>
      <dgm:t>
        <a:bodyPr/>
        <a:lstStyle/>
        <a:p>
          <a:endParaRPr lang="en-US"/>
        </a:p>
      </dgm:t>
    </dgm:pt>
    <dgm:pt modelId="{A37814F4-B1EA-EB49-A23C-E65C3DBEA22D}" type="pres">
      <dgm:prSet presAssocID="{12F49296-B908-6747-B7FE-E1F1E4791D47}" presName="Name21" presStyleCnt="0"/>
      <dgm:spPr/>
    </dgm:pt>
    <dgm:pt modelId="{1E9FF497-434B-8842-B388-2AA9600A5F4A}" type="pres">
      <dgm:prSet presAssocID="{12F49296-B908-6747-B7FE-E1F1E4791D47}" presName="level2Shape" presStyleLbl="node2" presStyleIdx="1" presStyleCnt="2"/>
      <dgm:spPr/>
      <dgm:t>
        <a:bodyPr/>
        <a:lstStyle/>
        <a:p>
          <a:endParaRPr lang="en-US"/>
        </a:p>
      </dgm:t>
    </dgm:pt>
    <dgm:pt modelId="{46113C9A-F4A5-5A4B-9C69-9FB133A0E081}" type="pres">
      <dgm:prSet presAssocID="{12F49296-B908-6747-B7FE-E1F1E4791D47}" presName="hierChild3" presStyleCnt="0"/>
      <dgm:spPr/>
    </dgm:pt>
    <dgm:pt modelId="{9A799A3F-3F73-D943-8E65-6936CBB21EAE}" type="pres">
      <dgm:prSet presAssocID="{2E6F32FE-D108-C044-B620-A4D32A3B4D7E}" presName="Name19" presStyleLbl="parChTrans1D3" presStyleIdx="0" presStyleCnt="2"/>
      <dgm:spPr/>
      <dgm:t>
        <a:bodyPr/>
        <a:lstStyle/>
        <a:p>
          <a:endParaRPr lang="en-US"/>
        </a:p>
      </dgm:t>
    </dgm:pt>
    <dgm:pt modelId="{10EBF934-54F7-6A4E-AFB0-FA34DDAFE263}" type="pres">
      <dgm:prSet presAssocID="{07C2C0BD-6FD9-1941-BE48-5A3F65294021}" presName="Name21" presStyleCnt="0"/>
      <dgm:spPr/>
    </dgm:pt>
    <dgm:pt modelId="{9A3F2F15-2425-5A4F-876F-756C9C76A80F}" type="pres">
      <dgm:prSet presAssocID="{07C2C0BD-6FD9-1941-BE48-5A3F65294021}" presName="level2Shape" presStyleLbl="node3" presStyleIdx="0" presStyleCnt="2" custScaleX="79887"/>
      <dgm:spPr/>
      <dgm:t>
        <a:bodyPr/>
        <a:lstStyle/>
        <a:p>
          <a:endParaRPr lang="en-US"/>
        </a:p>
      </dgm:t>
    </dgm:pt>
    <dgm:pt modelId="{E861F7F8-A7CA-5B4A-B6E3-74C157831D58}" type="pres">
      <dgm:prSet presAssocID="{07C2C0BD-6FD9-1941-BE48-5A3F65294021}" presName="hierChild3" presStyleCnt="0"/>
      <dgm:spPr/>
    </dgm:pt>
    <dgm:pt modelId="{4E6294E3-8117-C948-91E1-2D4EE2470939}" type="pres">
      <dgm:prSet presAssocID="{B3734DA4-6415-5B43-B06F-33483560A99A}" presName="Name19" presStyleLbl="parChTrans1D3" presStyleIdx="1" presStyleCnt="2"/>
      <dgm:spPr/>
      <dgm:t>
        <a:bodyPr/>
        <a:lstStyle/>
        <a:p>
          <a:endParaRPr lang="en-US"/>
        </a:p>
      </dgm:t>
    </dgm:pt>
    <dgm:pt modelId="{04F389AC-9CD2-B74E-893F-EBEDD1256FDA}" type="pres">
      <dgm:prSet presAssocID="{EE4D7A89-7EC3-9148-BF37-63B5003CBEBE}" presName="Name21" presStyleCnt="0"/>
      <dgm:spPr/>
    </dgm:pt>
    <dgm:pt modelId="{6A90F582-5CC5-E547-89BC-AE62BFFD17D7}" type="pres">
      <dgm:prSet presAssocID="{EE4D7A89-7EC3-9148-BF37-63B5003CBEBE}" presName="level2Shape" presStyleLbl="node3" presStyleIdx="1" presStyleCnt="2" custScaleX="134535"/>
      <dgm:spPr/>
      <dgm:t>
        <a:bodyPr/>
        <a:lstStyle/>
        <a:p>
          <a:endParaRPr lang="en-US"/>
        </a:p>
      </dgm:t>
    </dgm:pt>
    <dgm:pt modelId="{01B2263B-F0A9-6643-98A2-D581544D0E3E}" type="pres">
      <dgm:prSet presAssocID="{EE4D7A89-7EC3-9148-BF37-63B5003CBEBE}" presName="hierChild3" presStyleCnt="0"/>
      <dgm:spPr/>
    </dgm:pt>
    <dgm:pt modelId="{79F89438-0C0E-5642-B5C8-AE216F43E4C1}" type="pres">
      <dgm:prSet presAssocID="{04DE4A16-EA64-DB45-B6F1-C63EC52813A4}" presName="bgShapesFlow" presStyleCnt="0"/>
      <dgm:spPr/>
    </dgm:pt>
    <dgm:pt modelId="{F9969FAA-836F-B14D-A2A2-B72ACBC6409F}" type="pres">
      <dgm:prSet presAssocID="{8E741BB0-2983-7A4D-BAA3-4BDFD376B844}" presName="rectComp" presStyleCnt="0"/>
      <dgm:spPr/>
    </dgm:pt>
    <dgm:pt modelId="{08ED6C0B-B361-F147-BE4C-84B81D7A47D2}" type="pres">
      <dgm:prSet presAssocID="{8E741BB0-2983-7A4D-BAA3-4BDFD376B844}" presName="bgRect" presStyleLbl="bgShp" presStyleIdx="0" presStyleCnt="3" custLinFactNeighborX="193"/>
      <dgm:spPr/>
      <dgm:t>
        <a:bodyPr/>
        <a:lstStyle/>
        <a:p>
          <a:endParaRPr lang="en-US"/>
        </a:p>
      </dgm:t>
    </dgm:pt>
    <dgm:pt modelId="{95E2EE73-C410-3343-B296-350B337CEEE8}" type="pres">
      <dgm:prSet presAssocID="{8E741BB0-2983-7A4D-BAA3-4BDFD376B844}" presName="bgRectTx" presStyleLbl="bgShp" presStyleIdx="0" presStyleCnt="3">
        <dgm:presLayoutVars>
          <dgm:bulletEnabled val="1"/>
        </dgm:presLayoutVars>
      </dgm:prSet>
      <dgm:spPr/>
      <dgm:t>
        <a:bodyPr/>
        <a:lstStyle/>
        <a:p>
          <a:endParaRPr lang="en-US"/>
        </a:p>
      </dgm:t>
    </dgm:pt>
    <dgm:pt modelId="{E1A0A1DA-74A2-F841-A33F-A5AD248BE370}" type="pres">
      <dgm:prSet presAssocID="{8E741BB0-2983-7A4D-BAA3-4BDFD376B844}" presName="spComp" presStyleCnt="0"/>
      <dgm:spPr/>
    </dgm:pt>
    <dgm:pt modelId="{96C57D0F-6C6F-7B45-B403-D2B3A5445883}" type="pres">
      <dgm:prSet presAssocID="{8E741BB0-2983-7A4D-BAA3-4BDFD376B844}" presName="vSp" presStyleCnt="0"/>
      <dgm:spPr/>
    </dgm:pt>
    <dgm:pt modelId="{8FFED12B-546F-9548-9421-A55B4DF8733D}" type="pres">
      <dgm:prSet presAssocID="{F32BE706-54C0-764A-BC6D-BB3B594D39AF}" presName="rectComp" presStyleCnt="0"/>
      <dgm:spPr/>
    </dgm:pt>
    <dgm:pt modelId="{110396A6-33AA-0247-B0ED-7D7C105E04A7}" type="pres">
      <dgm:prSet presAssocID="{F32BE706-54C0-764A-BC6D-BB3B594D39AF}" presName="bgRect" presStyleLbl="bgShp" presStyleIdx="1" presStyleCnt="3"/>
      <dgm:spPr/>
      <dgm:t>
        <a:bodyPr/>
        <a:lstStyle/>
        <a:p>
          <a:endParaRPr lang="en-US"/>
        </a:p>
      </dgm:t>
    </dgm:pt>
    <dgm:pt modelId="{7404F626-B838-5F49-89C1-4FC715A18FF5}" type="pres">
      <dgm:prSet presAssocID="{F32BE706-54C0-764A-BC6D-BB3B594D39AF}" presName="bgRectTx" presStyleLbl="bgShp" presStyleIdx="1" presStyleCnt="3">
        <dgm:presLayoutVars>
          <dgm:bulletEnabled val="1"/>
        </dgm:presLayoutVars>
      </dgm:prSet>
      <dgm:spPr/>
      <dgm:t>
        <a:bodyPr/>
        <a:lstStyle/>
        <a:p>
          <a:endParaRPr lang="en-US"/>
        </a:p>
      </dgm:t>
    </dgm:pt>
    <dgm:pt modelId="{0372C08A-4791-714A-B64B-4FA08F81A5A7}" type="pres">
      <dgm:prSet presAssocID="{F32BE706-54C0-764A-BC6D-BB3B594D39AF}" presName="spComp" presStyleCnt="0"/>
      <dgm:spPr/>
    </dgm:pt>
    <dgm:pt modelId="{BCC6CC76-C367-B44E-B073-C4FFF9E168C4}" type="pres">
      <dgm:prSet presAssocID="{F32BE706-54C0-764A-BC6D-BB3B594D39AF}" presName="vSp" presStyleCnt="0"/>
      <dgm:spPr/>
    </dgm:pt>
    <dgm:pt modelId="{7C905FA3-12A9-4346-B2E0-790A90A34564}" type="pres">
      <dgm:prSet presAssocID="{BFC50EBA-4BC3-E142-9DCB-46D2DF3FA80E}" presName="rectComp" presStyleCnt="0"/>
      <dgm:spPr/>
    </dgm:pt>
    <dgm:pt modelId="{B973A0A3-B650-5D46-93AC-C29BB4820F12}" type="pres">
      <dgm:prSet presAssocID="{BFC50EBA-4BC3-E142-9DCB-46D2DF3FA80E}" presName="bgRect" presStyleLbl="bgShp" presStyleIdx="2" presStyleCnt="3"/>
      <dgm:spPr/>
      <dgm:t>
        <a:bodyPr/>
        <a:lstStyle/>
        <a:p>
          <a:endParaRPr lang="en-US"/>
        </a:p>
      </dgm:t>
    </dgm:pt>
    <dgm:pt modelId="{48D212A3-1E6C-BF47-911F-DA05C6918A41}" type="pres">
      <dgm:prSet presAssocID="{BFC50EBA-4BC3-E142-9DCB-46D2DF3FA80E}" presName="bgRectTx" presStyleLbl="bgShp" presStyleIdx="2" presStyleCnt="3">
        <dgm:presLayoutVars>
          <dgm:bulletEnabled val="1"/>
        </dgm:presLayoutVars>
      </dgm:prSet>
      <dgm:spPr/>
      <dgm:t>
        <a:bodyPr/>
        <a:lstStyle/>
        <a:p>
          <a:endParaRPr lang="en-US"/>
        </a:p>
      </dgm:t>
    </dgm:pt>
  </dgm:ptLst>
  <dgm:cxnLst>
    <dgm:cxn modelId="{534B1B77-3A74-7048-A7CA-A019A4A2A209}" srcId="{12F49296-B908-6747-B7FE-E1F1E4791D47}" destId="{07C2C0BD-6FD9-1941-BE48-5A3F65294021}" srcOrd="0" destOrd="0" parTransId="{2E6F32FE-D108-C044-B620-A4D32A3B4D7E}" sibTransId="{5A4C7712-8D22-E140-A4DD-977CDCD43019}"/>
    <dgm:cxn modelId="{44594A87-BB72-CD43-A654-ECCE83D71D3A}" srcId="{43CC5DF8-C135-C245-B12A-B6D28E58B399}" destId="{7512B51E-87D3-AE4D-A045-3AB36F6FFE9A}" srcOrd="0" destOrd="0" parTransId="{4E5869C9-2BBA-3849-934F-0EAFD04F0D4B}" sibTransId="{710F3AD0-FF62-2D42-B456-E30D2AE7CD94}"/>
    <dgm:cxn modelId="{966F8AE7-F9C7-684C-899D-1BBAFB609E49}" srcId="{04DE4A16-EA64-DB45-B6F1-C63EC52813A4}" destId="{BFC50EBA-4BC3-E142-9DCB-46D2DF3FA80E}" srcOrd="3" destOrd="0" parTransId="{DB244EA7-C458-5549-96AF-F8A9D0B5375B}" sibTransId="{7672BE17-1401-FF45-A4B7-B7FB647AE93E}"/>
    <dgm:cxn modelId="{7F1F2E9C-7B7A-B442-9F27-647A15E9AD1B}" type="presOf" srcId="{4E5869C9-2BBA-3849-934F-0EAFD04F0D4B}" destId="{4E1AD072-2FDE-2540-A7EA-19F6DAF575DA}" srcOrd="0" destOrd="0" presId="urn:microsoft.com/office/officeart/2005/8/layout/hierarchy6"/>
    <dgm:cxn modelId="{201B8C04-C622-1543-9AEA-882323812CE1}" type="presOf" srcId="{F32BE706-54C0-764A-BC6D-BB3B594D39AF}" destId="{7404F626-B838-5F49-89C1-4FC715A18FF5}" srcOrd="1" destOrd="0" presId="urn:microsoft.com/office/officeart/2005/8/layout/hierarchy6"/>
    <dgm:cxn modelId="{699BF7E6-FBD9-D54A-B59D-BBDA6108456F}" type="presOf" srcId="{2E6F32FE-D108-C044-B620-A4D32A3B4D7E}" destId="{9A799A3F-3F73-D943-8E65-6936CBB21EAE}" srcOrd="0" destOrd="0" presId="urn:microsoft.com/office/officeart/2005/8/layout/hierarchy6"/>
    <dgm:cxn modelId="{1E648425-14EA-C44B-A6BD-4022FC8BCB2B}" type="presOf" srcId="{37C696E2-6075-F144-A812-36EC8E7DAB6B}" destId="{AD232F35-F320-9545-80C9-9FEEE17ACEFF}" srcOrd="0" destOrd="0" presId="urn:microsoft.com/office/officeart/2005/8/layout/hierarchy6"/>
    <dgm:cxn modelId="{55D0F14E-E3B4-C247-947E-5DB3E238140E}" type="presOf" srcId="{BFC50EBA-4BC3-E142-9DCB-46D2DF3FA80E}" destId="{48D212A3-1E6C-BF47-911F-DA05C6918A41}" srcOrd="1" destOrd="0" presId="urn:microsoft.com/office/officeart/2005/8/layout/hierarchy6"/>
    <dgm:cxn modelId="{B765FB2A-CA92-C246-9630-30C3B4825424}" srcId="{12F49296-B908-6747-B7FE-E1F1E4791D47}" destId="{EE4D7A89-7EC3-9148-BF37-63B5003CBEBE}" srcOrd="1" destOrd="0" parTransId="{B3734DA4-6415-5B43-B06F-33483560A99A}" sibTransId="{D67A71B6-AE87-7A4B-85D0-E7CE76622B61}"/>
    <dgm:cxn modelId="{C1DAFF4D-F1BA-F345-BF96-28576AEDFDF9}" type="presOf" srcId="{EE4D7A89-7EC3-9148-BF37-63B5003CBEBE}" destId="{6A90F582-5CC5-E547-89BC-AE62BFFD17D7}" srcOrd="0" destOrd="0" presId="urn:microsoft.com/office/officeart/2005/8/layout/hierarchy6"/>
    <dgm:cxn modelId="{6309BFF7-77CC-BF47-92A6-850982C80239}" type="presOf" srcId="{43CC5DF8-C135-C245-B12A-B6D28E58B399}" destId="{0992E1E1-A3DF-3942-A806-D0219418A10B}" srcOrd="0" destOrd="0" presId="urn:microsoft.com/office/officeart/2005/8/layout/hierarchy6"/>
    <dgm:cxn modelId="{2B3E7CFE-B626-2E40-B6A5-4BFB3F52BF7A}" srcId="{04DE4A16-EA64-DB45-B6F1-C63EC52813A4}" destId="{43CC5DF8-C135-C245-B12A-B6D28E58B399}" srcOrd="0" destOrd="0" parTransId="{E588E500-8E21-2940-9B20-DA4F37B0B14A}" sibTransId="{4FFF02E7-B973-9643-89F8-A87FD82246C2}"/>
    <dgm:cxn modelId="{80344E20-C497-234C-B281-E6101182FBCE}" type="presOf" srcId="{BFC50EBA-4BC3-E142-9DCB-46D2DF3FA80E}" destId="{B973A0A3-B650-5D46-93AC-C29BB4820F12}" srcOrd="0" destOrd="0" presId="urn:microsoft.com/office/officeart/2005/8/layout/hierarchy6"/>
    <dgm:cxn modelId="{1A9DDFB4-1CD4-D846-9729-CA9EE7063524}" type="presOf" srcId="{12F49296-B908-6747-B7FE-E1F1E4791D47}" destId="{1E9FF497-434B-8842-B388-2AA9600A5F4A}" srcOrd="0" destOrd="0" presId="urn:microsoft.com/office/officeart/2005/8/layout/hierarchy6"/>
    <dgm:cxn modelId="{B900ECB3-235C-A249-BEC7-073B0CCFABB2}" type="presOf" srcId="{B3734DA4-6415-5B43-B06F-33483560A99A}" destId="{4E6294E3-8117-C948-91E1-2D4EE2470939}" srcOrd="0" destOrd="0" presId="urn:microsoft.com/office/officeart/2005/8/layout/hierarchy6"/>
    <dgm:cxn modelId="{989469B6-7735-B649-B54F-678F6793F494}" type="presOf" srcId="{04DE4A16-EA64-DB45-B6F1-C63EC52813A4}" destId="{F879E208-5BF0-044B-84CB-A0CEEF36787F}" srcOrd="0" destOrd="0" presId="urn:microsoft.com/office/officeart/2005/8/layout/hierarchy6"/>
    <dgm:cxn modelId="{22208C31-B261-674F-B1CE-EF45BED3A168}" type="presOf" srcId="{7512B51E-87D3-AE4D-A045-3AB36F6FFE9A}" destId="{EBB2F58D-8776-F749-919A-EC5BD7035322}" srcOrd="0" destOrd="0" presId="urn:microsoft.com/office/officeart/2005/8/layout/hierarchy6"/>
    <dgm:cxn modelId="{DFECCFE1-3AEE-4D43-A996-BED627D2913F}" type="presOf" srcId="{F32BE706-54C0-764A-BC6D-BB3B594D39AF}" destId="{110396A6-33AA-0247-B0ED-7D7C105E04A7}" srcOrd="0" destOrd="0" presId="urn:microsoft.com/office/officeart/2005/8/layout/hierarchy6"/>
    <dgm:cxn modelId="{7ED1DDDD-B2D1-9648-BEBE-F10B130E783C}" srcId="{43CC5DF8-C135-C245-B12A-B6D28E58B399}" destId="{12F49296-B908-6747-B7FE-E1F1E4791D47}" srcOrd="1" destOrd="0" parTransId="{37C696E2-6075-F144-A812-36EC8E7DAB6B}" sibTransId="{E336DB02-FC86-0045-8B3F-5147DAB5ECE4}"/>
    <dgm:cxn modelId="{9538835F-BE1B-B144-93AC-830086B2634C}" type="presOf" srcId="{8E741BB0-2983-7A4D-BAA3-4BDFD376B844}" destId="{08ED6C0B-B361-F147-BE4C-84B81D7A47D2}" srcOrd="0" destOrd="0" presId="urn:microsoft.com/office/officeart/2005/8/layout/hierarchy6"/>
    <dgm:cxn modelId="{EE51D5D4-A816-E94B-94FD-507BD8F00495}" type="presOf" srcId="{8E741BB0-2983-7A4D-BAA3-4BDFD376B844}" destId="{95E2EE73-C410-3343-B296-350B337CEEE8}" srcOrd="1" destOrd="0" presId="urn:microsoft.com/office/officeart/2005/8/layout/hierarchy6"/>
    <dgm:cxn modelId="{A64A2653-C07E-1643-8CF2-0A212D73A816}" srcId="{04DE4A16-EA64-DB45-B6F1-C63EC52813A4}" destId="{F32BE706-54C0-764A-BC6D-BB3B594D39AF}" srcOrd="2" destOrd="0" parTransId="{2A785B8B-E024-F64B-9421-204BC6C3F5AE}" sibTransId="{421AF14B-BBA5-B845-BE9D-BB2D8B26ED77}"/>
    <dgm:cxn modelId="{2FF43F95-ECFE-4F4B-9C93-D85FD98D22F6}" srcId="{04DE4A16-EA64-DB45-B6F1-C63EC52813A4}" destId="{8E741BB0-2983-7A4D-BAA3-4BDFD376B844}" srcOrd="1" destOrd="0" parTransId="{D56F981F-04B0-C241-9BCC-B1A76E7DFEA2}" sibTransId="{2A0CFEF1-A48F-C94A-A5E7-E65BEE8400FF}"/>
    <dgm:cxn modelId="{254A550A-8D31-1340-9B73-1C17BE590151}" type="presOf" srcId="{07C2C0BD-6FD9-1941-BE48-5A3F65294021}" destId="{9A3F2F15-2425-5A4F-876F-756C9C76A80F}" srcOrd="0" destOrd="0" presId="urn:microsoft.com/office/officeart/2005/8/layout/hierarchy6"/>
    <dgm:cxn modelId="{5840AE97-C25F-304C-9CED-DAD382CFD780}" type="presParOf" srcId="{F879E208-5BF0-044B-84CB-A0CEEF36787F}" destId="{1BB82EC5-734D-444B-A867-6A40158FDEA4}" srcOrd="0" destOrd="0" presId="urn:microsoft.com/office/officeart/2005/8/layout/hierarchy6"/>
    <dgm:cxn modelId="{58473944-2EBB-AB4A-A653-2916E47ED8C6}" type="presParOf" srcId="{1BB82EC5-734D-444B-A867-6A40158FDEA4}" destId="{B44C24A4-E9E6-3644-BA81-E257BDAC5657}" srcOrd="0" destOrd="0" presId="urn:microsoft.com/office/officeart/2005/8/layout/hierarchy6"/>
    <dgm:cxn modelId="{65B78DDC-B6C7-604C-9F2A-74BC94531932}" type="presParOf" srcId="{1BB82EC5-734D-444B-A867-6A40158FDEA4}" destId="{AA1640DB-8632-6144-A799-E4DFD00C6CD8}" srcOrd="1" destOrd="0" presId="urn:microsoft.com/office/officeart/2005/8/layout/hierarchy6"/>
    <dgm:cxn modelId="{7E81F36B-C856-3743-8238-425CF9BA4ACC}" type="presParOf" srcId="{AA1640DB-8632-6144-A799-E4DFD00C6CD8}" destId="{F21C4969-049B-C645-BB7A-D7B5118C715A}" srcOrd="0" destOrd="0" presId="urn:microsoft.com/office/officeart/2005/8/layout/hierarchy6"/>
    <dgm:cxn modelId="{D9699D68-A83C-E94A-A5AF-DC8EEBCAE6DA}" type="presParOf" srcId="{F21C4969-049B-C645-BB7A-D7B5118C715A}" destId="{0992E1E1-A3DF-3942-A806-D0219418A10B}" srcOrd="0" destOrd="0" presId="urn:microsoft.com/office/officeart/2005/8/layout/hierarchy6"/>
    <dgm:cxn modelId="{7B5766F6-0DAC-BD4E-BBEA-0002C6702ABA}" type="presParOf" srcId="{F21C4969-049B-C645-BB7A-D7B5118C715A}" destId="{94C1E3C3-406E-AC4A-B41C-D88820A9D02E}" srcOrd="1" destOrd="0" presId="urn:microsoft.com/office/officeart/2005/8/layout/hierarchy6"/>
    <dgm:cxn modelId="{41077EF2-D2FA-7C4C-B95C-37EA1F4A6E7C}" type="presParOf" srcId="{94C1E3C3-406E-AC4A-B41C-D88820A9D02E}" destId="{4E1AD072-2FDE-2540-A7EA-19F6DAF575DA}" srcOrd="0" destOrd="0" presId="urn:microsoft.com/office/officeart/2005/8/layout/hierarchy6"/>
    <dgm:cxn modelId="{74E33E03-821F-C846-A007-76ACDFE83FED}" type="presParOf" srcId="{94C1E3C3-406E-AC4A-B41C-D88820A9D02E}" destId="{9CC1B6DB-832B-A34D-B1B7-7E6840667A21}" srcOrd="1" destOrd="0" presId="urn:microsoft.com/office/officeart/2005/8/layout/hierarchy6"/>
    <dgm:cxn modelId="{62593F48-7BA0-3B4E-A068-B38930D31ABC}" type="presParOf" srcId="{9CC1B6DB-832B-A34D-B1B7-7E6840667A21}" destId="{EBB2F58D-8776-F749-919A-EC5BD7035322}" srcOrd="0" destOrd="0" presId="urn:microsoft.com/office/officeart/2005/8/layout/hierarchy6"/>
    <dgm:cxn modelId="{2A17C158-C63D-D14E-B039-46C61D04D971}" type="presParOf" srcId="{9CC1B6DB-832B-A34D-B1B7-7E6840667A21}" destId="{03C99870-0047-544D-B5C6-40FE4E840A58}" srcOrd="1" destOrd="0" presId="urn:microsoft.com/office/officeart/2005/8/layout/hierarchy6"/>
    <dgm:cxn modelId="{432CF0A9-1D1C-0342-B274-8EFEBED639A1}" type="presParOf" srcId="{94C1E3C3-406E-AC4A-B41C-D88820A9D02E}" destId="{AD232F35-F320-9545-80C9-9FEEE17ACEFF}" srcOrd="2" destOrd="0" presId="urn:microsoft.com/office/officeart/2005/8/layout/hierarchy6"/>
    <dgm:cxn modelId="{84A1F084-E594-8B47-BEF0-8EE9E66DB3C6}" type="presParOf" srcId="{94C1E3C3-406E-AC4A-B41C-D88820A9D02E}" destId="{A37814F4-B1EA-EB49-A23C-E65C3DBEA22D}" srcOrd="3" destOrd="0" presId="urn:microsoft.com/office/officeart/2005/8/layout/hierarchy6"/>
    <dgm:cxn modelId="{67AD2DB3-962E-CA41-ACF8-BBA0F44E977E}" type="presParOf" srcId="{A37814F4-B1EA-EB49-A23C-E65C3DBEA22D}" destId="{1E9FF497-434B-8842-B388-2AA9600A5F4A}" srcOrd="0" destOrd="0" presId="urn:microsoft.com/office/officeart/2005/8/layout/hierarchy6"/>
    <dgm:cxn modelId="{895C286C-ACAA-2546-9A58-2084086FA358}" type="presParOf" srcId="{A37814F4-B1EA-EB49-A23C-E65C3DBEA22D}" destId="{46113C9A-F4A5-5A4B-9C69-9FB133A0E081}" srcOrd="1" destOrd="0" presId="urn:microsoft.com/office/officeart/2005/8/layout/hierarchy6"/>
    <dgm:cxn modelId="{4ABF6F1E-2BFE-DC44-AE47-093510B1836B}" type="presParOf" srcId="{46113C9A-F4A5-5A4B-9C69-9FB133A0E081}" destId="{9A799A3F-3F73-D943-8E65-6936CBB21EAE}" srcOrd="0" destOrd="0" presId="urn:microsoft.com/office/officeart/2005/8/layout/hierarchy6"/>
    <dgm:cxn modelId="{235EEBB0-0914-7F47-9EDE-43C8D8488A9C}" type="presParOf" srcId="{46113C9A-F4A5-5A4B-9C69-9FB133A0E081}" destId="{10EBF934-54F7-6A4E-AFB0-FA34DDAFE263}" srcOrd="1" destOrd="0" presId="urn:microsoft.com/office/officeart/2005/8/layout/hierarchy6"/>
    <dgm:cxn modelId="{6AE45B8A-3AD3-424F-B5AF-4E71F460750C}" type="presParOf" srcId="{10EBF934-54F7-6A4E-AFB0-FA34DDAFE263}" destId="{9A3F2F15-2425-5A4F-876F-756C9C76A80F}" srcOrd="0" destOrd="0" presId="urn:microsoft.com/office/officeart/2005/8/layout/hierarchy6"/>
    <dgm:cxn modelId="{187B53E1-F967-9D41-B3A3-DAC5B23CFE52}" type="presParOf" srcId="{10EBF934-54F7-6A4E-AFB0-FA34DDAFE263}" destId="{E861F7F8-A7CA-5B4A-B6E3-74C157831D58}" srcOrd="1" destOrd="0" presId="urn:microsoft.com/office/officeart/2005/8/layout/hierarchy6"/>
    <dgm:cxn modelId="{44236024-9AE2-0B49-916F-07CB6615E66E}" type="presParOf" srcId="{46113C9A-F4A5-5A4B-9C69-9FB133A0E081}" destId="{4E6294E3-8117-C948-91E1-2D4EE2470939}" srcOrd="2" destOrd="0" presId="urn:microsoft.com/office/officeart/2005/8/layout/hierarchy6"/>
    <dgm:cxn modelId="{86D3EF7A-8E89-0548-9823-07D21AF6ADCD}" type="presParOf" srcId="{46113C9A-F4A5-5A4B-9C69-9FB133A0E081}" destId="{04F389AC-9CD2-B74E-893F-EBEDD1256FDA}" srcOrd="3" destOrd="0" presId="urn:microsoft.com/office/officeart/2005/8/layout/hierarchy6"/>
    <dgm:cxn modelId="{9856492D-373D-354C-BF5C-1EBC364E4276}" type="presParOf" srcId="{04F389AC-9CD2-B74E-893F-EBEDD1256FDA}" destId="{6A90F582-5CC5-E547-89BC-AE62BFFD17D7}" srcOrd="0" destOrd="0" presId="urn:microsoft.com/office/officeart/2005/8/layout/hierarchy6"/>
    <dgm:cxn modelId="{93F4F860-EB8C-894E-8513-401CDDD82C4A}" type="presParOf" srcId="{04F389AC-9CD2-B74E-893F-EBEDD1256FDA}" destId="{01B2263B-F0A9-6643-98A2-D581544D0E3E}" srcOrd="1" destOrd="0" presId="urn:microsoft.com/office/officeart/2005/8/layout/hierarchy6"/>
    <dgm:cxn modelId="{91F67DAA-A6EC-3F4D-9200-5F79C212DC38}" type="presParOf" srcId="{F879E208-5BF0-044B-84CB-A0CEEF36787F}" destId="{79F89438-0C0E-5642-B5C8-AE216F43E4C1}" srcOrd="1" destOrd="0" presId="urn:microsoft.com/office/officeart/2005/8/layout/hierarchy6"/>
    <dgm:cxn modelId="{AE12F1B6-2320-C44E-B37B-E949797DE66F}" type="presParOf" srcId="{79F89438-0C0E-5642-B5C8-AE216F43E4C1}" destId="{F9969FAA-836F-B14D-A2A2-B72ACBC6409F}" srcOrd="0" destOrd="0" presId="urn:microsoft.com/office/officeart/2005/8/layout/hierarchy6"/>
    <dgm:cxn modelId="{9EB5F282-004C-A14C-8C13-83A6E674DA01}" type="presParOf" srcId="{F9969FAA-836F-B14D-A2A2-B72ACBC6409F}" destId="{08ED6C0B-B361-F147-BE4C-84B81D7A47D2}" srcOrd="0" destOrd="0" presId="urn:microsoft.com/office/officeart/2005/8/layout/hierarchy6"/>
    <dgm:cxn modelId="{F01922E7-BB6B-1F42-A72F-9669EECF891B}" type="presParOf" srcId="{F9969FAA-836F-B14D-A2A2-B72ACBC6409F}" destId="{95E2EE73-C410-3343-B296-350B337CEEE8}" srcOrd="1" destOrd="0" presId="urn:microsoft.com/office/officeart/2005/8/layout/hierarchy6"/>
    <dgm:cxn modelId="{C5B91309-A89B-6E42-AA69-FCFFB4BA4D6C}" type="presParOf" srcId="{79F89438-0C0E-5642-B5C8-AE216F43E4C1}" destId="{E1A0A1DA-74A2-F841-A33F-A5AD248BE370}" srcOrd="1" destOrd="0" presId="urn:microsoft.com/office/officeart/2005/8/layout/hierarchy6"/>
    <dgm:cxn modelId="{AE5412DC-80BF-804F-976A-C8522486A5A5}" type="presParOf" srcId="{E1A0A1DA-74A2-F841-A33F-A5AD248BE370}" destId="{96C57D0F-6C6F-7B45-B403-D2B3A5445883}" srcOrd="0" destOrd="0" presId="urn:microsoft.com/office/officeart/2005/8/layout/hierarchy6"/>
    <dgm:cxn modelId="{FDBCF5B7-8ACE-5347-BA4A-A97698C26925}" type="presParOf" srcId="{79F89438-0C0E-5642-B5C8-AE216F43E4C1}" destId="{8FFED12B-546F-9548-9421-A55B4DF8733D}" srcOrd="2" destOrd="0" presId="urn:microsoft.com/office/officeart/2005/8/layout/hierarchy6"/>
    <dgm:cxn modelId="{61F860E8-2E49-2D48-9CDC-1F99B431976B}" type="presParOf" srcId="{8FFED12B-546F-9548-9421-A55B4DF8733D}" destId="{110396A6-33AA-0247-B0ED-7D7C105E04A7}" srcOrd="0" destOrd="0" presId="urn:microsoft.com/office/officeart/2005/8/layout/hierarchy6"/>
    <dgm:cxn modelId="{6830B164-3FD1-CA44-A9CE-37BCD236AF69}" type="presParOf" srcId="{8FFED12B-546F-9548-9421-A55B4DF8733D}" destId="{7404F626-B838-5F49-89C1-4FC715A18FF5}" srcOrd="1" destOrd="0" presId="urn:microsoft.com/office/officeart/2005/8/layout/hierarchy6"/>
    <dgm:cxn modelId="{79250074-DF21-7948-9395-03E8F78BA386}" type="presParOf" srcId="{79F89438-0C0E-5642-B5C8-AE216F43E4C1}" destId="{0372C08A-4791-714A-B64B-4FA08F81A5A7}" srcOrd="3" destOrd="0" presId="urn:microsoft.com/office/officeart/2005/8/layout/hierarchy6"/>
    <dgm:cxn modelId="{7FABCB33-1893-204D-AD92-5250201BBEA8}" type="presParOf" srcId="{0372C08A-4791-714A-B64B-4FA08F81A5A7}" destId="{BCC6CC76-C367-B44E-B073-C4FFF9E168C4}" srcOrd="0" destOrd="0" presId="urn:microsoft.com/office/officeart/2005/8/layout/hierarchy6"/>
    <dgm:cxn modelId="{03548DF1-A5E7-6B46-8169-3A65C7D882A6}" type="presParOf" srcId="{79F89438-0C0E-5642-B5C8-AE216F43E4C1}" destId="{7C905FA3-12A9-4346-B2E0-790A90A34564}" srcOrd="4" destOrd="0" presId="urn:microsoft.com/office/officeart/2005/8/layout/hierarchy6"/>
    <dgm:cxn modelId="{C5DD1E53-6CAD-8842-9C91-F4EDEBA3F40B}" type="presParOf" srcId="{7C905FA3-12A9-4346-B2E0-790A90A34564}" destId="{B973A0A3-B650-5D46-93AC-C29BB4820F12}" srcOrd="0" destOrd="0" presId="urn:microsoft.com/office/officeart/2005/8/layout/hierarchy6"/>
    <dgm:cxn modelId="{4907FE0C-F7EF-BB40-B448-08C778E669F5}" type="presParOf" srcId="{7C905FA3-12A9-4346-B2E0-790A90A34564}" destId="{48D212A3-1E6C-BF47-911F-DA05C6918A4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0069A4-7657-2A4C-9F84-8ED005DC5931}" type="doc">
      <dgm:prSet loTypeId="urn:microsoft.com/office/officeart/2005/8/layout/venn1" loCatId="" qsTypeId="urn:microsoft.com/office/officeart/2005/8/quickstyle/simple1" qsCatId="simple" csTypeId="urn:microsoft.com/office/officeart/2005/8/colors/accent1_2" csCatId="accent1" phldr="1"/>
      <dgm:spPr/>
    </dgm:pt>
    <dgm:pt modelId="{70FF58A5-3B3A-8842-8A9E-38BC7B5673B1}">
      <dgm:prSet phldrT="[Text]" custT="1">
        <dgm:style>
          <a:lnRef idx="2">
            <a:schemeClr val="accent2"/>
          </a:lnRef>
          <a:fillRef idx="1">
            <a:schemeClr val="lt1"/>
          </a:fillRef>
          <a:effectRef idx="0">
            <a:schemeClr val="accent2"/>
          </a:effectRef>
          <a:fontRef idx="minor">
            <a:schemeClr val="dk1"/>
          </a:fontRef>
        </dgm:style>
      </dgm:prSet>
      <dgm:spPr>
        <a:ln>
          <a:solidFill>
            <a:schemeClr val="accent2"/>
          </a:solidFill>
        </a:ln>
      </dgm:spPr>
      <dgm:t>
        <a:bodyPr/>
        <a:lstStyle/>
        <a:p>
          <a:pPr rtl="0"/>
          <a:r>
            <a:rPr lang="en-US" sz="1800" dirty="0" smtClean="0">
              <a:ln>
                <a:noFill/>
              </a:ln>
              <a:solidFill>
                <a:schemeClr val="tx1"/>
              </a:solidFill>
            </a:rPr>
            <a:t>1. Community member submitted their leaf samples via </a:t>
          </a:r>
          <a:r>
            <a:rPr lang="en-US" sz="1800" i="1" dirty="0" err="1" smtClean="0">
              <a:ln>
                <a:noFill/>
              </a:ln>
              <a:solidFill>
                <a:schemeClr val="tx1"/>
              </a:solidFill>
            </a:rPr>
            <a:t>Gardenroots</a:t>
          </a:r>
          <a:endParaRPr lang="en-US" sz="1800" dirty="0">
            <a:ln>
              <a:noFill/>
            </a:ln>
            <a:solidFill>
              <a:schemeClr val="tx1"/>
            </a:solidFill>
          </a:endParaRPr>
        </a:p>
      </dgm:t>
    </dgm:pt>
    <dgm:pt modelId="{E9CF054F-2F55-1045-B2F3-702F6A170710}" type="parTrans" cxnId="{5D01CE7E-040A-D04A-8DD7-6B4A1E7C489E}">
      <dgm:prSet/>
      <dgm:spPr/>
      <dgm:t>
        <a:bodyPr/>
        <a:lstStyle/>
        <a:p>
          <a:endParaRPr lang="en-US">
            <a:ln>
              <a:noFill/>
            </a:ln>
          </a:endParaRPr>
        </a:p>
      </dgm:t>
    </dgm:pt>
    <dgm:pt modelId="{B41073C9-45E3-FF44-80DA-B4C9F43291B5}" type="sibTrans" cxnId="{5D01CE7E-040A-D04A-8DD7-6B4A1E7C489E}">
      <dgm:prSet/>
      <dgm:spPr/>
      <dgm:t>
        <a:bodyPr/>
        <a:lstStyle/>
        <a:p>
          <a:endParaRPr lang="en-US">
            <a:ln>
              <a:noFill/>
            </a:ln>
          </a:endParaRPr>
        </a:p>
      </dgm:t>
    </dgm:pt>
    <dgm:pt modelId="{1B6059EB-D01F-FD46-A412-9F809849C80B}">
      <dgm:prSet custT="1"/>
      <dgm:spPr>
        <a:ln>
          <a:noFill/>
        </a:ln>
      </dgm:spPr>
      <dgm:t>
        <a:bodyPr/>
        <a:lstStyle/>
        <a:p>
          <a:pPr rtl="0"/>
          <a:r>
            <a:rPr lang="en-US" sz="1800" dirty="0" smtClean="0">
              <a:ln>
                <a:noFill/>
              </a:ln>
            </a:rPr>
            <a:t>2. The leaves were agitated in </a:t>
          </a:r>
          <a:r>
            <a:rPr lang="en-US" sz="1800" dirty="0" err="1" smtClean="0">
              <a:ln>
                <a:noFill/>
              </a:ln>
            </a:rPr>
            <a:t>nano</a:t>
          </a:r>
          <a:r>
            <a:rPr lang="en-US" sz="1800" dirty="0" smtClean="0">
              <a:ln>
                <a:noFill/>
              </a:ln>
            </a:rPr>
            <a:t>-pure water for 24 hours, then the aqueous solution was filtered</a:t>
          </a:r>
        </a:p>
      </dgm:t>
    </dgm:pt>
    <dgm:pt modelId="{4F98DA3C-4BF2-5F47-B4F7-74D5A1D3EB83}" type="parTrans" cxnId="{AD916D23-0E1B-B447-A9D5-3C7383741EBA}">
      <dgm:prSet/>
      <dgm:spPr/>
      <dgm:t>
        <a:bodyPr/>
        <a:lstStyle/>
        <a:p>
          <a:endParaRPr lang="en-US">
            <a:ln>
              <a:noFill/>
            </a:ln>
          </a:endParaRPr>
        </a:p>
      </dgm:t>
    </dgm:pt>
    <dgm:pt modelId="{48F572A5-5446-3949-8F7D-7BAD481F6A82}" type="sibTrans" cxnId="{AD916D23-0E1B-B447-A9D5-3C7383741EBA}">
      <dgm:prSet/>
      <dgm:spPr/>
      <dgm:t>
        <a:bodyPr/>
        <a:lstStyle/>
        <a:p>
          <a:endParaRPr lang="en-US">
            <a:ln>
              <a:noFill/>
            </a:ln>
          </a:endParaRPr>
        </a:p>
      </dgm:t>
    </dgm:pt>
    <dgm:pt modelId="{98F3E600-F26B-4743-AA80-DC04BFA77A95}">
      <dgm:prSet custT="1"/>
      <dgm:spPr>
        <a:ln>
          <a:noFill/>
        </a:ln>
      </dgm:spPr>
      <dgm:t>
        <a:bodyPr/>
        <a:lstStyle/>
        <a:p>
          <a:pPr rtl="0"/>
          <a:r>
            <a:rPr lang="en-US" sz="1800" dirty="0" smtClean="0">
              <a:ln>
                <a:noFill/>
              </a:ln>
            </a:rPr>
            <a:t>3. Elemental concentration of arsenic, cadmium, and lead within the solution were analyzed at Arizona Laboratory for Emerging Contaminants (ALEC)</a:t>
          </a:r>
        </a:p>
      </dgm:t>
    </dgm:pt>
    <dgm:pt modelId="{AD3E7BE7-04C7-DB4B-B282-20CE61232FFE}" type="parTrans" cxnId="{1113D2FE-4B47-474E-AC62-50D9ED265E0F}">
      <dgm:prSet/>
      <dgm:spPr/>
      <dgm:t>
        <a:bodyPr/>
        <a:lstStyle/>
        <a:p>
          <a:endParaRPr lang="en-US">
            <a:ln>
              <a:noFill/>
            </a:ln>
          </a:endParaRPr>
        </a:p>
      </dgm:t>
    </dgm:pt>
    <dgm:pt modelId="{C54A2076-D795-4B47-82B5-5B7DF738F3D5}" type="sibTrans" cxnId="{1113D2FE-4B47-474E-AC62-50D9ED265E0F}">
      <dgm:prSet/>
      <dgm:spPr/>
      <dgm:t>
        <a:bodyPr/>
        <a:lstStyle/>
        <a:p>
          <a:endParaRPr lang="en-US">
            <a:ln>
              <a:noFill/>
            </a:ln>
          </a:endParaRPr>
        </a:p>
      </dgm:t>
    </dgm:pt>
    <dgm:pt modelId="{3C04A3AD-D9B5-734F-BCB0-B11D422A0E83}">
      <dgm:prSet custT="1"/>
      <dgm:spPr>
        <a:ln>
          <a:noFill/>
        </a:ln>
      </dgm:spPr>
      <dgm:t>
        <a:bodyPr/>
        <a:lstStyle/>
        <a:p>
          <a:pPr rtl="0"/>
          <a:r>
            <a:rPr lang="en-US" sz="1800" dirty="0" smtClean="0">
              <a:ln>
                <a:noFill/>
              </a:ln>
            </a:rPr>
            <a:t>4. A photograph was taken of each pressed leaf sample</a:t>
          </a:r>
        </a:p>
      </dgm:t>
    </dgm:pt>
    <dgm:pt modelId="{A5B58F03-C8C9-DD4C-88F0-234027699B92}" type="parTrans" cxnId="{952A2EFA-E8F8-E545-A4F6-FFC9B3DEB4A6}">
      <dgm:prSet/>
      <dgm:spPr/>
      <dgm:t>
        <a:bodyPr/>
        <a:lstStyle/>
        <a:p>
          <a:endParaRPr lang="en-US">
            <a:ln>
              <a:noFill/>
            </a:ln>
          </a:endParaRPr>
        </a:p>
      </dgm:t>
    </dgm:pt>
    <dgm:pt modelId="{1E894963-8E83-FA4B-BE1C-EAC6FCA2B9CF}" type="sibTrans" cxnId="{952A2EFA-E8F8-E545-A4F6-FFC9B3DEB4A6}">
      <dgm:prSet/>
      <dgm:spPr/>
      <dgm:t>
        <a:bodyPr/>
        <a:lstStyle/>
        <a:p>
          <a:endParaRPr lang="en-US">
            <a:ln>
              <a:noFill/>
            </a:ln>
          </a:endParaRPr>
        </a:p>
      </dgm:t>
    </dgm:pt>
    <dgm:pt modelId="{09D1548B-BBEE-5A45-9424-A06E6069BA9B}">
      <dgm:prSet custT="1"/>
      <dgm:spPr>
        <a:ln>
          <a:noFill/>
        </a:ln>
      </dgm:spPr>
      <dgm:t>
        <a:bodyPr/>
        <a:lstStyle/>
        <a:p>
          <a:pPr rtl="0"/>
          <a:r>
            <a:rPr lang="en-US" sz="1800" dirty="0" smtClean="0">
              <a:ln>
                <a:noFill/>
              </a:ln>
            </a:rPr>
            <a:t>5. The</a:t>
          </a:r>
          <a:r>
            <a:rPr lang="en-US" sz="1800" baseline="0" dirty="0" smtClean="0">
              <a:ln>
                <a:noFill/>
              </a:ln>
            </a:rPr>
            <a:t> s</a:t>
          </a:r>
          <a:r>
            <a:rPr lang="en-US" sz="1800" dirty="0" smtClean="0">
              <a:ln>
                <a:noFill/>
              </a:ln>
            </a:rPr>
            <a:t>urface area of the leaf samples was calculated by using a metric reference on Adobe Photoshop CS5 Extended (San Jose, CA)</a:t>
          </a:r>
        </a:p>
      </dgm:t>
    </dgm:pt>
    <dgm:pt modelId="{42B3B74A-3178-B44E-89B8-FAD485F7245E}" type="parTrans" cxnId="{5B4D48CF-D285-8B40-809C-682F620B5143}">
      <dgm:prSet/>
      <dgm:spPr/>
      <dgm:t>
        <a:bodyPr/>
        <a:lstStyle/>
        <a:p>
          <a:endParaRPr lang="en-US">
            <a:ln>
              <a:noFill/>
            </a:ln>
          </a:endParaRPr>
        </a:p>
      </dgm:t>
    </dgm:pt>
    <dgm:pt modelId="{4D2C21B4-99FA-D24B-9B61-E84C211EBF92}" type="sibTrans" cxnId="{5B4D48CF-D285-8B40-809C-682F620B5143}">
      <dgm:prSet/>
      <dgm:spPr/>
      <dgm:t>
        <a:bodyPr/>
        <a:lstStyle/>
        <a:p>
          <a:endParaRPr lang="en-US">
            <a:ln>
              <a:noFill/>
            </a:ln>
          </a:endParaRPr>
        </a:p>
      </dgm:t>
    </dgm:pt>
    <dgm:pt modelId="{C0B39D11-4708-064F-BB4E-08C3D3EB73F7}">
      <dgm:prSet custT="1"/>
      <dgm:spPr>
        <a:ln>
          <a:noFill/>
        </a:ln>
      </dgm:spPr>
      <dgm:t>
        <a:bodyPr/>
        <a:lstStyle/>
        <a:p>
          <a:pPr rtl="0"/>
          <a:r>
            <a:rPr lang="en-US" sz="1800" dirty="0" smtClean="0">
              <a:ln>
                <a:noFill/>
              </a:ln>
            </a:rPr>
            <a:t>6. The surface deposition of each element from the dust was calculated and compared to calcium</a:t>
          </a:r>
        </a:p>
      </dgm:t>
    </dgm:pt>
    <dgm:pt modelId="{C6B73B68-897E-6742-9816-92D1DBB830F8}" type="parTrans" cxnId="{6F0DB366-51B0-1A48-A867-B07272602358}">
      <dgm:prSet/>
      <dgm:spPr/>
      <dgm:t>
        <a:bodyPr/>
        <a:lstStyle/>
        <a:p>
          <a:endParaRPr lang="en-US">
            <a:ln>
              <a:noFill/>
            </a:ln>
          </a:endParaRPr>
        </a:p>
      </dgm:t>
    </dgm:pt>
    <dgm:pt modelId="{657C8105-8C45-BC47-9FDE-7122CC7F44D5}" type="sibTrans" cxnId="{6F0DB366-51B0-1A48-A867-B07272602358}">
      <dgm:prSet/>
      <dgm:spPr/>
      <dgm:t>
        <a:bodyPr/>
        <a:lstStyle/>
        <a:p>
          <a:endParaRPr lang="en-US">
            <a:ln>
              <a:noFill/>
            </a:ln>
          </a:endParaRPr>
        </a:p>
      </dgm:t>
    </dgm:pt>
    <dgm:pt modelId="{067C6D16-9184-274A-8D83-07348CC7872B}">
      <dgm:prSet custT="1"/>
      <dgm:spPr>
        <a:ln>
          <a:noFill/>
        </a:ln>
      </dgm:spPr>
      <dgm:t>
        <a:bodyPr/>
        <a:lstStyle/>
        <a:p>
          <a:pPr rtl="0"/>
          <a:r>
            <a:rPr lang="en-US" sz="1800" b="0" baseline="0" dirty="0" smtClean="0">
              <a:ln>
                <a:noFill/>
              </a:ln>
            </a:rPr>
            <a:t>7. Estimated </a:t>
          </a:r>
          <a:r>
            <a:rPr lang="en-US" sz="1800" b="0" dirty="0" smtClean="0">
              <a:ln>
                <a:noFill/>
              </a:ln>
            </a:rPr>
            <a:t>lead concentration in the air was calculated </a:t>
          </a:r>
          <a:r>
            <a:rPr lang="en-US" sz="1800" b="0" baseline="0" dirty="0" smtClean="0">
              <a:ln>
                <a:noFill/>
              </a:ln>
            </a:rPr>
            <a:t>using the surface flux and deposition velocity of lead</a:t>
          </a:r>
          <a:endParaRPr lang="en-US" sz="1800" b="0" dirty="0" smtClean="0">
            <a:ln>
              <a:noFill/>
            </a:ln>
          </a:endParaRPr>
        </a:p>
      </dgm:t>
    </dgm:pt>
    <dgm:pt modelId="{34D422FC-2038-8848-BCD4-D49439AF36B2}" type="parTrans" cxnId="{1591FBDA-40FB-824F-927E-F2D829D5EB07}">
      <dgm:prSet/>
      <dgm:spPr/>
      <dgm:t>
        <a:bodyPr/>
        <a:lstStyle/>
        <a:p>
          <a:endParaRPr lang="en-US">
            <a:ln>
              <a:noFill/>
            </a:ln>
          </a:endParaRPr>
        </a:p>
      </dgm:t>
    </dgm:pt>
    <dgm:pt modelId="{CE98E2B6-8DB4-F941-BBFF-EA078B8E56F7}" type="sibTrans" cxnId="{1591FBDA-40FB-824F-927E-F2D829D5EB07}">
      <dgm:prSet/>
      <dgm:spPr/>
      <dgm:t>
        <a:bodyPr/>
        <a:lstStyle/>
        <a:p>
          <a:endParaRPr lang="en-US">
            <a:ln>
              <a:noFill/>
            </a:ln>
          </a:endParaRPr>
        </a:p>
      </dgm:t>
    </dgm:pt>
    <dgm:pt modelId="{C65754A4-7011-B348-9962-CBBAD559286A}" type="pres">
      <dgm:prSet presAssocID="{1E0069A4-7657-2A4C-9F84-8ED005DC5931}" presName="compositeShape" presStyleCnt="0">
        <dgm:presLayoutVars>
          <dgm:chMax val="7"/>
          <dgm:dir/>
          <dgm:resizeHandles val="exact"/>
        </dgm:presLayoutVars>
      </dgm:prSet>
      <dgm:spPr/>
    </dgm:pt>
    <dgm:pt modelId="{7D3210B0-F37F-D74C-A1CC-84A574687A17}" type="pres">
      <dgm:prSet presAssocID="{70FF58A5-3B3A-8842-8A9E-38BC7B5673B1}" presName="circ1" presStyleLbl="vennNode1" presStyleIdx="0" presStyleCnt="7"/>
      <dgm:spPr/>
    </dgm:pt>
    <dgm:pt modelId="{FBCEF930-874C-AA42-BCCE-E01A7A931E48}" type="pres">
      <dgm:prSet presAssocID="{70FF58A5-3B3A-8842-8A9E-38BC7B5673B1}" presName="circ1Tx" presStyleLbl="revTx" presStyleIdx="0" presStyleCnt="0" custScaleX="148442">
        <dgm:presLayoutVars>
          <dgm:chMax val="0"/>
          <dgm:chPref val="0"/>
          <dgm:bulletEnabled val="1"/>
        </dgm:presLayoutVars>
      </dgm:prSet>
      <dgm:spPr/>
      <dgm:t>
        <a:bodyPr/>
        <a:lstStyle/>
        <a:p>
          <a:endParaRPr lang="en-US"/>
        </a:p>
      </dgm:t>
    </dgm:pt>
    <dgm:pt modelId="{532319C4-7165-3E4C-AC3C-A8C8B2D00627}" type="pres">
      <dgm:prSet presAssocID="{1B6059EB-D01F-FD46-A412-9F809849C80B}" presName="circ2" presStyleLbl="vennNode1" presStyleIdx="1" presStyleCnt="7"/>
      <dgm:spPr/>
    </dgm:pt>
    <dgm:pt modelId="{49CEFE0E-4142-304E-B15D-138764CE0079}" type="pres">
      <dgm:prSet presAssocID="{1B6059EB-D01F-FD46-A412-9F809849C80B}" presName="circ2Tx" presStyleLbl="revTx" presStyleIdx="0" presStyleCnt="0" custScaleX="153587" custLinFactNeighborX="8010">
        <dgm:presLayoutVars>
          <dgm:chMax val="0"/>
          <dgm:chPref val="0"/>
          <dgm:bulletEnabled val="1"/>
        </dgm:presLayoutVars>
      </dgm:prSet>
      <dgm:spPr/>
      <dgm:t>
        <a:bodyPr/>
        <a:lstStyle/>
        <a:p>
          <a:endParaRPr lang="en-US"/>
        </a:p>
      </dgm:t>
    </dgm:pt>
    <dgm:pt modelId="{34EF2B34-152E-0F4A-92D2-887FC98E2B69}" type="pres">
      <dgm:prSet presAssocID="{98F3E600-F26B-4743-AA80-DC04BFA77A95}" presName="circ3" presStyleLbl="vennNode1" presStyleIdx="2" presStyleCnt="7"/>
      <dgm:spPr/>
    </dgm:pt>
    <dgm:pt modelId="{A5B63488-E615-934E-ADD8-CD764409E2B6}" type="pres">
      <dgm:prSet presAssocID="{98F3E600-F26B-4743-AA80-DC04BFA77A95}" presName="circ3Tx" presStyleLbl="revTx" presStyleIdx="0" presStyleCnt="0" custScaleX="160207" custLinFactNeighborX="20359" custLinFactNeighborY="3613">
        <dgm:presLayoutVars>
          <dgm:chMax val="0"/>
          <dgm:chPref val="0"/>
          <dgm:bulletEnabled val="1"/>
        </dgm:presLayoutVars>
      </dgm:prSet>
      <dgm:spPr/>
      <dgm:t>
        <a:bodyPr/>
        <a:lstStyle/>
        <a:p>
          <a:endParaRPr lang="en-US"/>
        </a:p>
      </dgm:t>
    </dgm:pt>
    <dgm:pt modelId="{050BFAEB-6B82-A64F-A818-1B23F1504D09}" type="pres">
      <dgm:prSet presAssocID="{3C04A3AD-D9B5-734F-BCB0-B11D422A0E83}" presName="circ4" presStyleLbl="vennNode1" presStyleIdx="3" presStyleCnt="7"/>
      <dgm:spPr/>
    </dgm:pt>
    <dgm:pt modelId="{4CDF2748-B281-D64D-B2CB-7D0C10BBC4B3}" type="pres">
      <dgm:prSet presAssocID="{3C04A3AD-D9B5-734F-BCB0-B11D422A0E83}" presName="circ4Tx" presStyleLbl="revTx" presStyleIdx="0" presStyleCnt="0" custScaleX="115216">
        <dgm:presLayoutVars>
          <dgm:chMax val="0"/>
          <dgm:chPref val="0"/>
          <dgm:bulletEnabled val="1"/>
        </dgm:presLayoutVars>
      </dgm:prSet>
      <dgm:spPr/>
      <dgm:t>
        <a:bodyPr/>
        <a:lstStyle/>
        <a:p>
          <a:endParaRPr lang="en-US"/>
        </a:p>
      </dgm:t>
    </dgm:pt>
    <dgm:pt modelId="{3BE450FC-164B-7045-B79B-F97833BD4F13}" type="pres">
      <dgm:prSet presAssocID="{09D1548B-BBEE-5A45-9424-A06E6069BA9B}" presName="circ5" presStyleLbl="vennNode1" presStyleIdx="4" presStyleCnt="7"/>
      <dgm:spPr/>
    </dgm:pt>
    <dgm:pt modelId="{40E84A1B-2729-7B43-8B31-02B1CB6DDF39}" type="pres">
      <dgm:prSet presAssocID="{09D1548B-BBEE-5A45-9424-A06E6069BA9B}" presName="circ5Tx" presStyleLbl="revTx" presStyleIdx="0" presStyleCnt="0" custScaleX="175765" custLinFactNeighborX="-44907" custLinFactNeighborY="0">
        <dgm:presLayoutVars>
          <dgm:chMax val="0"/>
          <dgm:chPref val="0"/>
          <dgm:bulletEnabled val="1"/>
        </dgm:presLayoutVars>
      </dgm:prSet>
      <dgm:spPr/>
      <dgm:t>
        <a:bodyPr/>
        <a:lstStyle/>
        <a:p>
          <a:endParaRPr lang="en-US"/>
        </a:p>
      </dgm:t>
    </dgm:pt>
    <dgm:pt modelId="{447E6417-D310-2D43-B3B9-B4B395045ED2}" type="pres">
      <dgm:prSet presAssocID="{C0B39D11-4708-064F-BB4E-08C3D3EB73F7}" presName="circ6" presStyleLbl="vennNode1" presStyleIdx="5" presStyleCnt="7"/>
      <dgm:spPr/>
    </dgm:pt>
    <dgm:pt modelId="{3FD71184-64F7-6249-80AD-53A7531C4C41}" type="pres">
      <dgm:prSet presAssocID="{C0B39D11-4708-064F-BB4E-08C3D3EB73F7}" presName="circ6Tx" presStyleLbl="revTx" presStyleIdx="0" presStyleCnt="0" custScaleX="144749" custLinFactNeighborX="-16541" custLinFactNeighborY="-6094">
        <dgm:presLayoutVars>
          <dgm:chMax val="0"/>
          <dgm:chPref val="0"/>
          <dgm:bulletEnabled val="1"/>
        </dgm:presLayoutVars>
      </dgm:prSet>
      <dgm:spPr/>
      <dgm:t>
        <a:bodyPr/>
        <a:lstStyle/>
        <a:p>
          <a:endParaRPr lang="en-US"/>
        </a:p>
      </dgm:t>
    </dgm:pt>
    <dgm:pt modelId="{9EE0276D-2E3B-E54F-AFA6-2673ABF83E8D}" type="pres">
      <dgm:prSet presAssocID="{067C6D16-9184-274A-8D83-07348CC7872B}" presName="circ7" presStyleLbl="vennNode1" presStyleIdx="6" presStyleCnt="7"/>
      <dgm:spPr/>
    </dgm:pt>
    <dgm:pt modelId="{C11E57C5-E100-6548-9CF0-33CA248B0898}" type="pres">
      <dgm:prSet presAssocID="{067C6D16-9184-274A-8D83-07348CC7872B}" presName="circ7Tx" presStyleLbl="revTx" presStyleIdx="0" presStyleCnt="0" custScaleX="162568" custLinFactNeighborX="-31269">
        <dgm:presLayoutVars>
          <dgm:chMax val="0"/>
          <dgm:chPref val="0"/>
          <dgm:bulletEnabled val="1"/>
        </dgm:presLayoutVars>
      </dgm:prSet>
      <dgm:spPr/>
      <dgm:t>
        <a:bodyPr/>
        <a:lstStyle/>
        <a:p>
          <a:endParaRPr lang="en-US"/>
        </a:p>
      </dgm:t>
    </dgm:pt>
  </dgm:ptLst>
  <dgm:cxnLst>
    <dgm:cxn modelId="{5E1E7DB7-D7CE-2549-9E8F-FB8417FE16B5}" type="presOf" srcId="{067C6D16-9184-274A-8D83-07348CC7872B}" destId="{C11E57C5-E100-6548-9CF0-33CA248B0898}" srcOrd="0" destOrd="0" presId="urn:microsoft.com/office/officeart/2005/8/layout/venn1"/>
    <dgm:cxn modelId="{AD916D23-0E1B-B447-A9D5-3C7383741EBA}" srcId="{1E0069A4-7657-2A4C-9F84-8ED005DC5931}" destId="{1B6059EB-D01F-FD46-A412-9F809849C80B}" srcOrd="1" destOrd="0" parTransId="{4F98DA3C-4BF2-5F47-B4F7-74D5A1D3EB83}" sibTransId="{48F572A5-5446-3949-8F7D-7BAD481F6A82}"/>
    <dgm:cxn modelId="{1591FBDA-40FB-824F-927E-F2D829D5EB07}" srcId="{1E0069A4-7657-2A4C-9F84-8ED005DC5931}" destId="{067C6D16-9184-274A-8D83-07348CC7872B}" srcOrd="6" destOrd="0" parTransId="{34D422FC-2038-8848-BCD4-D49439AF36B2}" sibTransId="{CE98E2B6-8DB4-F941-BBFF-EA078B8E56F7}"/>
    <dgm:cxn modelId="{1113D2FE-4B47-474E-AC62-50D9ED265E0F}" srcId="{1E0069A4-7657-2A4C-9F84-8ED005DC5931}" destId="{98F3E600-F26B-4743-AA80-DC04BFA77A95}" srcOrd="2" destOrd="0" parTransId="{AD3E7BE7-04C7-DB4B-B282-20CE61232FFE}" sibTransId="{C54A2076-D795-4B47-82B5-5B7DF738F3D5}"/>
    <dgm:cxn modelId="{FD7F9A49-4F64-B44E-8803-62FCD944274A}" type="presOf" srcId="{3C04A3AD-D9B5-734F-BCB0-B11D422A0E83}" destId="{4CDF2748-B281-D64D-B2CB-7D0C10BBC4B3}" srcOrd="0" destOrd="0" presId="urn:microsoft.com/office/officeart/2005/8/layout/venn1"/>
    <dgm:cxn modelId="{376F4A68-BE9F-7B49-8B06-69E5245F2FC5}" type="presOf" srcId="{1E0069A4-7657-2A4C-9F84-8ED005DC5931}" destId="{C65754A4-7011-B348-9962-CBBAD559286A}" srcOrd="0" destOrd="0" presId="urn:microsoft.com/office/officeart/2005/8/layout/venn1"/>
    <dgm:cxn modelId="{6F0DB366-51B0-1A48-A867-B07272602358}" srcId="{1E0069A4-7657-2A4C-9F84-8ED005DC5931}" destId="{C0B39D11-4708-064F-BB4E-08C3D3EB73F7}" srcOrd="5" destOrd="0" parTransId="{C6B73B68-897E-6742-9816-92D1DBB830F8}" sibTransId="{657C8105-8C45-BC47-9FDE-7122CC7F44D5}"/>
    <dgm:cxn modelId="{952A2EFA-E8F8-E545-A4F6-FFC9B3DEB4A6}" srcId="{1E0069A4-7657-2A4C-9F84-8ED005DC5931}" destId="{3C04A3AD-D9B5-734F-BCB0-B11D422A0E83}" srcOrd="3" destOrd="0" parTransId="{A5B58F03-C8C9-DD4C-88F0-234027699B92}" sibTransId="{1E894963-8E83-FA4B-BE1C-EAC6FCA2B9CF}"/>
    <dgm:cxn modelId="{361E9F1E-329D-814C-87EE-FA4178E181E9}" type="presOf" srcId="{70FF58A5-3B3A-8842-8A9E-38BC7B5673B1}" destId="{FBCEF930-874C-AA42-BCCE-E01A7A931E48}" srcOrd="0" destOrd="0" presId="urn:microsoft.com/office/officeart/2005/8/layout/venn1"/>
    <dgm:cxn modelId="{FACB61F3-7BCF-3D40-A5F3-3283AAF05997}" type="presOf" srcId="{09D1548B-BBEE-5A45-9424-A06E6069BA9B}" destId="{40E84A1B-2729-7B43-8B31-02B1CB6DDF39}" srcOrd="0" destOrd="0" presId="urn:microsoft.com/office/officeart/2005/8/layout/venn1"/>
    <dgm:cxn modelId="{5B4D48CF-D285-8B40-809C-682F620B5143}" srcId="{1E0069A4-7657-2A4C-9F84-8ED005DC5931}" destId="{09D1548B-BBEE-5A45-9424-A06E6069BA9B}" srcOrd="4" destOrd="0" parTransId="{42B3B74A-3178-B44E-89B8-FAD485F7245E}" sibTransId="{4D2C21B4-99FA-D24B-9B61-E84C211EBF92}"/>
    <dgm:cxn modelId="{05572847-2DBF-7E4A-97C2-0B9A138DDEC2}" type="presOf" srcId="{1B6059EB-D01F-FD46-A412-9F809849C80B}" destId="{49CEFE0E-4142-304E-B15D-138764CE0079}" srcOrd="0" destOrd="0" presId="urn:microsoft.com/office/officeart/2005/8/layout/venn1"/>
    <dgm:cxn modelId="{EE09B6BA-DC8A-D14B-BA51-C0D97B7728FE}" type="presOf" srcId="{98F3E600-F26B-4743-AA80-DC04BFA77A95}" destId="{A5B63488-E615-934E-ADD8-CD764409E2B6}" srcOrd="0" destOrd="0" presId="urn:microsoft.com/office/officeart/2005/8/layout/venn1"/>
    <dgm:cxn modelId="{5D01CE7E-040A-D04A-8DD7-6B4A1E7C489E}" srcId="{1E0069A4-7657-2A4C-9F84-8ED005DC5931}" destId="{70FF58A5-3B3A-8842-8A9E-38BC7B5673B1}" srcOrd="0" destOrd="0" parTransId="{E9CF054F-2F55-1045-B2F3-702F6A170710}" sibTransId="{B41073C9-45E3-FF44-80DA-B4C9F43291B5}"/>
    <dgm:cxn modelId="{97CCA613-C1F9-8145-860A-C2DF22BC3F58}" type="presOf" srcId="{C0B39D11-4708-064F-BB4E-08C3D3EB73F7}" destId="{3FD71184-64F7-6249-80AD-53A7531C4C41}" srcOrd="0" destOrd="0" presId="urn:microsoft.com/office/officeart/2005/8/layout/venn1"/>
    <dgm:cxn modelId="{CF2D068C-4B39-074F-9305-56B007EE8404}" type="presParOf" srcId="{C65754A4-7011-B348-9962-CBBAD559286A}" destId="{7D3210B0-F37F-D74C-A1CC-84A574687A17}" srcOrd="0" destOrd="0" presId="urn:microsoft.com/office/officeart/2005/8/layout/venn1"/>
    <dgm:cxn modelId="{6FDE2F76-7661-C34E-8532-D4BA188BC15F}" type="presParOf" srcId="{C65754A4-7011-B348-9962-CBBAD559286A}" destId="{FBCEF930-874C-AA42-BCCE-E01A7A931E48}" srcOrd="1" destOrd="0" presId="urn:microsoft.com/office/officeart/2005/8/layout/venn1"/>
    <dgm:cxn modelId="{ABA24942-60AD-E240-8586-135BD5238D55}" type="presParOf" srcId="{C65754A4-7011-B348-9962-CBBAD559286A}" destId="{532319C4-7165-3E4C-AC3C-A8C8B2D00627}" srcOrd="2" destOrd="0" presId="urn:microsoft.com/office/officeart/2005/8/layout/venn1"/>
    <dgm:cxn modelId="{3474FDC1-4ED2-8246-9201-E1700AC499A9}" type="presParOf" srcId="{C65754A4-7011-B348-9962-CBBAD559286A}" destId="{49CEFE0E-4142-304E-B15D-138764CE0079}" srcOrd="3" destOrd="0" presId="urn:microsoft.com/office/officeart/2005/8/layout/venn1"/>
    <dgm:cxn modelId="{98F7E9B9-302C-0942-8F89-AA6767742ACE}" type="presParOf" srcId="{C65754A4-7011-B348-9962-CBBAD559286A}" destId="{34EF2B34-152E-0F4A-92D2-887FC98E2B69}" srcOrd="4" destOrd="0" presId="urn:microsoft.com/office/officeart/2005/8/layout/venn1"/>
    <dgm:cxn modelId="{54A38848-0670-F744-9833-607CEAD57136}" type="presParOf" srcId="{C65754A4-7011-B348-9962-CBBAD559286A}" destId="{A5B63488-E615-934E-ADD8-CD764409E2B6}" srcOrd="5" destOrd="0" presId="urn:microsoft.com/office/officeart/2005/8/layout/venn1"/>
    <dgm:cxn modelId="{AFF0D375-F303-8747-9230-FD7C63B28F37}" type="presParOf" srcId="{C65754A4-7011-B348-9962-CBBAD559286A}" destId="{050BFAEB-6B82-A64F-A818-1B23F1504D09}" srcOrd="6" destOrd="0" presId="urn:microsoft.com/office/officeart/2005/8/layout/venn1"/>
    <dgm:cxn modelId="{0F9B3F7B-1549-8842-B677-E28797377B72}" type="presParOf" srcId="{C65754A4-7011-B348-9962-CBBAD559286A}" destId="{4CDF2748-B281-D64D-B2CB-7D0C10BBC4B3}" srcOrd="7" destOrd="0" presId="urn:microsoft.com/office/officeart/2005/8/layout/venn1"/>
    <dgm:cxn modelId="{7521EF6A-97CE-1542-A91A-4F6F7B9E101B}" type="presParOf" srcId="{C65754A4-7011-B348-9962-CBBAD559286A}" destId="{3BE450FC-164B-7045-B79B-F97833BD4F13}" srcOrd="8" destOrd="0" presId="urn:microsoft.com/office/officeart/2005/8/layout/venn1"/>
    <dgm:cxn modelId="{181E04D1-8973-B347-BAC4-588A611BEE3E}" type="presParOf" srcId="{C65754A4-7011-B348-9962-CBBAD559286A}" destId="{40E84A1B-2729-7B43-8B31-02B1CB6DDF39}" srcOrd="9" destOrd="0" presId="urn:microsoft.com/office/officeart/2005/8/layout/venn1"/>
    <dgm:cxn modelId="{55BCC390-2369-8E40-A7EE-7113100383F7}" type="presParOf" srcId="{C65754A4-7011-B348-9962-CBBAD559286A}" destId="{447E6417-D310-2D43-B3B9-B4B395045ED2}" srcOrd="10" destOrd="0" presId="urn:microsoft.com/office/officeart/2005/8/layout/venn1"/>
    <dgm:cxn modelId="{64397FBD-9666-2245-870D-047564E44F34}" type="presParOf" srcId="{C65754A4-7011-B348-9962-CBBAD559286A}" destId="{3FD71184-64F7-6249-80AD-53A7531C4C41}" srcOrd="11" destOrd="0" presId="urn:microsoft.com/office/officeart/2005/8/layout/venn1"/>
    <dgm:cxn modelId="{0F016757-5BDC-DA49-A1FF-EB6DFD195508}" type="presParOf" srcId="{C65754A4-7011-B348-9962-CBBAD559286A}" destId="{9EE0276D-2E3B-E54F-AFA6-2673ABF83E8D}" srcOrd="12" destOrd="0" presId="urn:microsoft.com/office/officeart/2005/8/layout/venn1"/>
    <dgm:cxn modelId="{85AEF635-21DD-6843-885F-33A663E12045}" type="presParOf" srcId="{C65754A4-7011-B348-9962-CBBAD559286A}" destId="{C11E57C5-E100-6548-9CF0-33CA248B0898}" srcOrd="13"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FE9E-9FB5-A644-BF2E-B8A096D6EEC4}">
      <dsp:nvSpPr>
        <dsp:cNvPr id="0" name=""/>
        <dsp:cNvSpPr/>
      </dsp:nvSpPr>
      <dsp:spPr>
        <a:xfrm>
          <a:off x="623823" y="2607"/>
          <a:ext cx="3548203" cy="69856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FFFFFF"/>
              </a:solidFill>
            </a:rPr>
            <a:t>Community member submitted leaf sample</a:t>
          </a:r>
          <a:endParaRPr lang="en-US" sz="1800" kern="1200" dirty="0">
            <a:solidFill>
              <a:srgbClr val="FFFFFF"/>
            </a:solidFill>
          </a:endParaRPr>
        </a:p>
      </dsp:txBody>
      <dsp:txXfrm>
        <a:off x="644283" y="23067"/>
        <a:ext cx="3507283" cy="657640"/>
      </dsp:txXfrm>
    </dsp:sp>
    <dsp:sp modelId="{980C88F4-3546-F64E-9F88-8B12C8FADC9F}">
      <dsp:nvSpPr>
        <dsp:cNvPr id="0" name=""/>
        <dsp:cNvSpPr/>
      </dsp:nvSpPr>
      <dsp:spPr>
        <a:xfrm rot="5400000">
          <a:off x="2257898" y="719838"/>
          <a:ext cx="280054" cy="336065"/>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297106" y="747843"/>
        <a:ext cx="201639" cy="196038"/>
      </dsp:txXfrm>
    </dsp:sp>
    <dsp:sp modelId="{90E769F4-8F97-8C44-B3BE-26E573DEA7D5}">
      <dsp:nvSpPr>
        <dsp:cNvPr id="0" name=""/>
        <dsp:cNvSpPr/>
      </dsp:nvSpPr>
      <dsp:spPr>
        <a:xfrm>
          <a:off x="586245" y="1074574"/>
          <a:ext cx="3623360" cy="746812"/>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FFFFFF"/>
              </a:solidFill>
            </a:rPr>
            <a:t>As, Cd, and </a:t>
          </a:r>
          <a:r>
            <a:rPr lang="en-US" sz="1700" kern="1200" dirty="0" err="1" smtClean="0">
              <a:solidFill>
                <a:srgbClr val="FFFFFF"/>
              </a:solidFill>
            </a:rPr>
            <a:t>Pb</a:t>
          </a:r>
          <a:r>
            <a:rPr lang="en-US" sz="1700" kern="1200" dirty="0" smtClean="0">
              <a:solidFill>
                <a:srgbClr val="FFFFFF"/>
              </a:solidFill>
            </a:rPr>
            <a:t> concentrations analyzed by ALEC</a:t>
          </a:r>
          <a:endParaRPr lang="en-US" sz="1700" kern="1200" dirty="0">
            <a:solidFill>
              <a:srgbClr val="FFFFFF"/>
            </a:solidFill>
          </a:endParaRPr>
        </a:p>
      </dsp:txBody>
      <dsp:txXfrm>
        <a:off x="608118" y="1096447"/>
        <a:ext cx="3579614" cy="703066"/>
      </dsp:txXfrm>
    </dsp:sp>
    <dsp:sp modelId="{373BE72F-067A-324F-8D7D-DF2C2B0CAA7C}">
      <dsp:nvSpPr>
        <dsp:cNvPr id="0" name=""/>
        <dsp:cNvSpPr/>
      </dsp:nvSpPr>
      <dsp:spPr>
        <a:xfrm rot="5400000">
          <a:off x="2257898" y="1840056"/>
          <a:ext cx="280054" cy="336065"/>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297106" y="1868061"/>
        <a:ext cx="201639" cy="196038"/>
      </dsp:txXfrm>
    </dsp:sp>
    <dsp:sp modelId="{F6B8FE02-1D98-D348-A67F-8BBA0D9B8B65}">
      <dsp:nvSpPr>
        <dsp:cNvPr id="0" name=""/>
        <dsp:cNvSpPr/>
      </dsp:nvSpPr>
      <dsp:spPr>
        <a:xfrm>
          <a:off x="586245" y="2194792"/>
          <a:ext cx="3623360" cy="746812"/>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FFFFFF"/>
              </a:solidFill>
            </a:rPr>
            <a:t>Surface area was calculated</a:t>
          </a:r>
          <a:endParaRPr lang="en-US" sz="1700" kern="1200" dirty="0">
            <a:solidFill>
              <a:srgbClr val="FFFFFF"/>
            </a:solidFill>
          </a:endParaRPr>
        </a:p>
      </dsp:txBody>
      <dsp:txXfrm>
        <a:off x="608118" y="2216665"/>
        <a:ext cx="3579614" cy="703066"/>
      </dsp:txXfrm>
    </dsp:sp>
    <dsp:sp modelId="{0960A361-9657-2D4C-808C-291C032B2A18}">
      <dsp:nvSpPr>
        <dsp:cNvPr id="0" name=""/>
        <dsp:cNvSpPr/>
      </dsp:nvSpPr>
      <dsp:spPr>
        <a:xfrm rot="5400000">
          <a:off x="2257898" y="2960274"/>
          <a:ext cx="280054" cy="336065"/>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297106" y="2988279"/>
        <a:ext cx="201639" cy="196038"/>
      </dsp:txXfrm>
    </dsp:sp>
    <dsp:sp modelId="{0202C47A-6050-694F-A776-F748BFE3BEA7}">
      <dsp:nvSpPr>
        <dsp:cNvPr id="0" name=""/>
        <dsp:cNvSpPr/>
      </dsp:nvSpPr>
      <dsp:spPr>
        <a:xfrm>
          <a:off x="586245" y="3315010"/>
          <a:ext cx="3623360" cy="746812"/>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FFFFFF"/>
              </a:solidFill>
            </a:rPr>
            <a:t>Contaminant to </a:t>
          </a:r>
          <a:r>
            <a:rPr lang="en-US" sz="1700" kern="1200" dirty="0" err="1" smtClean="0">
              <a:solidFill>
                <a:srgbClr val="FFFFFF"/>
              </a:solidFill>
            </a:rPr>
            <a:t>Ca</a:t>
          </a:r>
          <a:r>
            <a:rPr lang="en-US" sz="1700" kern="1200" dirty="0" smtClean="0">
              <a:solidFill>
                <a:srgbClr val="FFFFFF"/>
              </a:solidFill>
            </a:rPr>
            <a:t> ratio was calculated</a:t>
          </a:r>
          <a:endParaRPr lang="en-US" sz="1700" kern="1200" dirty="0">
            <a:solidFill>
              <a:srgbClr val="FFFFFF"/>
            </a:solidFill>
          </a:endParaRPr>
        </a:p>
      </dsp:txBody>
      <dsp:txXfrm>
        <a:off x="608118" y="3336883"/>
        <a:ext cx="3579614" cy="703066"/>
      </dsp:txXfrm>
    </dsp:sp>
    <dsp:sp modelId="{E8D114FE-113C-4B40-8F5E-415D962822F9}">
      <dsp:nvSpPr>
        <dsp:cNvPr id="0" name=""/>
        <dsp:cNvSpPr/>
      </dsp:nvSpPr>
      <dsp:spPr>
        <a:xfrm rot="5400000">
          <a:off x="2257898" y="4080492"/>
          <a:ext cx="280054" cy="336065"/>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297106" y="4108497"/>
        <a:ext cx="201639" cy="196038"/>
      </dsp:txXfrm>
    </dsp:sp>
    <dsp:sp modelId="{91C9385B-EA46-1B4B-A572-646B836F6738}">
      <dsp:nvSpPr>
        <dsp:cNvPr id="0" name=""/>
        <dsp:cNvSpPr/>
      </dsp:nvSpPr>
      <dsp:spPr>
        <a:xfrm>
          <a:off x="586245" y="4435228"/>
          <a:ext cx="3623360" cy="746812"/>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FFFFFF"/>
              </a:solidFill>
            </a:rPr>
            <a:t>Estimated ambient lead concentration was calculated</a:t>
          </a:r>
          <a:endParaRPr lang="en-US" sz="1700" kern="1200" dirty="0">
            <a:solidFill>
              <a:srgbClr val="FFFFFF"/>
            </a:solidFill>
          </a:endParaRPr>
        </a:p>
      </dsp:txBody>
      <dsp:txXfrm>
        <a:off x="608118" y="4457101"/>
        <a:ext cx="3579614" cy="703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3A0A3-B650-5D46-93AC-C29BB4820F12}">
      <dsp:nvSpPr>
        <dsp:cNvPr id="0" name=""/>
        <dsp:cNvSpPr/>
      </dsp:nvSpPr>
      <dsp:spPr>
        <a:xfrm>
          <a:off x="0" y="4002837"/>
          <a:ext cx="8908069" cy="1376227"/>
        </a:xfrm>
        <a:prstGeom prst="roundRect">
          <a:avLst>
            <a:gd name="adj" fmla="val 10000"/>
          </a:avLst>
        </a:prstGeom>
        <a:solidFill>
          <a:schemeClr val="accent3">
            <a:lumMod val="20000"/>
            <a:lumOff val="8000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Future Events</a:t>
          </a:r>
          <a:endParaRPr lang="en-US" sz="2600" kern="1200" dirty="0"/>
        </a:p>
      </dsp:txBody>
      <dsp:txXfrm>
        <a:off x="0" y="4002837"/>
        <a:ext cx="2672420" cy="1376227"/>
      </dsp:txXfrm>
    </dsp:sp>
    <dsp:sp modelId="{110396A6-33AA-0247-B0ED-7D7C105E04A7}">
      <dsp:nvSpPr>
        <dsp:cNvPr id="0" name=""/>
        <dsp:cNvSpPr/>
      </dsp:nvSpPr>
      <dsp:spPr>
        <a:xfrm>
          <a:off x="0" y="2397238"/>
          <a:ext cx="8908069" cy="1376227"/>
        </a:xfrm>
        <a:prstGeom prst="roundRect">
          <a:avLst>
            <a:gd name="adj" fmla="val 10000"/>
          </a:avLst>
        </a:prstGeom>
        <a:solidFill>
          <a:schemeClr val="accent2">
            <a:lumMod val="20000"/>
            <a:lumOff val="8000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Implementation</a:t>
          </a:r>
          <a:endParaRPr lang="en-US" sz="2600" kern="1200" dirty="0"/>
        </a:p>
      </dsp:txBody>
      <dsp:txXfrm>
        <a:off x="0" y="2397238"/>
        <a:ext cx="2672420" cy="1376227"/>
      </dsp:txXfrm>
    </dsp:sp>
    <dsp:sp modelId="{08ED6C0B-B361-F147-BE4C-84B81D7A47D2}">
      <dsp:nvSpPr>
        <dsp:cNvPr id="0" name=""/>
        <dsp:cNvSpPr/>
      </dsp:nvSpPr>
      <dsp:spPr>
        <a:xfrm>
          <a:off x="0" y="791640"/>
          <a:ext cx="8908069" cy="1376227"/>
        </a:xfrm>
        <a:prstGeom prst="roundRect">
          <a:avLst>
            <a:gd name="adj" fmla="val 10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Goal</a:t>
          </a:r>
        </a:p>
      </dsp:txBody>
      <dsp:txXfrm>
        <a:off x="0" y="791640"/>
        <a:ext cx="2672420" cy="1376227"/>
      </dsp:txXfrm>
    </dsp:sp>
    <dsp:sp modelId="{0992E1E1-A3DF-3942-A806-D0219418A10B}">
      <dsp:nvSpPr>
        <dsp:cNvPr id="0" name=""/>
        <dsp:cNvSpPr/>
      </dsp:nvSpPr>
      <dsp:spPr>
        <a:xfrm>
          <a:off x="2699767" y="906326"/>
          <a:ext cx="4760558" cy="1146855"/>
        </a:xfrm>
        <a:prstGeom prst="roundRect">
          <a:avLst>
            <a:gd name="adj" fmla="val 10000"/>
          </a:avLst>
        </a:prstGeom>
        <a:solidFill>
          <a:srgbClr val="4F81B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Implement community-engaged research projects and water harvesting education at Hayden-</a:t>
          </a:r>
          <a:r>
            <a:rPr lang="en-US" sz="1800" kern="1200" dirty="0" err="1" smtClean="0"/>
            <a:t>Winkelman</a:t>
          </a:r>
          <a:r>
            <a:rPr lang="en-US" sz="1800" kern="1200" dirty="0" smtClean="0"/>
            <a:t> USD for grades K-12</a:t>
          </a:r>
          <a:endParaRPr lang="en-US" sz="1800" kern="1200" dirty="0"/>
        </a:p>
      </dsp:txBody>
      <dsp:txXfrm>
        <a:off x="2733357" y="939916"/>
        <a:ext cx="4693378" cy="1079675"/>
      </dsp:txXfrm>
    </dsp:sp>
    <dsp:sp modelId="{4E1AD072-2FDE-2540-A7EA-19F6DAF575DA}">
      <dsp:nvSpPr>
        <dsp:cNvPr id="0" name=""/>
        <dsp:cNvSpPr/>
      </dsp:nvSpPr>
      <dsp:spPr>
        <a:xfrm>
          <a:off x="3961862" y="2053182"/>
          <a:ext cx="1118184" cy="458742"/>
        </a:xfrm>
        <a:custGeom>
          <a:avLst/>
          <a:gdLst/>
          <a:ahLst/>
          <a:cxnLst/>
          <a:rect l="0" t="0" r="0" b="0"/>
          <a:pathLst>
            <a:path>
              <a:moveTo>
                <a:pt x="1118184" y="0"/>
              </a:moveTo>
              <a:lnTo>
                <a:pt x="1118184" y="229371"/>
              </a:lnTo>
              <a:lnTo>
                <a:pt x="0" y="229371"/>
              </a:lnTo>
              <a:lnTo>
                <a:pt x="0" y="4587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B2F58D-8776-F749-919A-EC5BD7035322}">
      <dsp:nvSpPr>
        <dsp:cNvPr id="0" name=""/>
        <dsp:cNvSpPr/>
      </dsp:nvSpPr>
      <dsp:spPr>
        <a:xfrm>
          <a:off x="2675210" y="2511924"/>
          <a:ext cx="2573303" cy="1146855"/>
        </a:xfrm>
        <a:prstGeom prst="roundRect">
          <a:avLst>
            <a:gd name="adj" fmla="val 10000"/>
          </a:avLst>
        </a:prstGeom>
        <a:solidFill>
          <a:schemeClr val="accent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In-class environmental science experiments for different age groups </a:t>
          </a:r>
        </a:p>
        <a:p>
          <a:pPr lvl="0" algn="ctr" defTabSz="711200" rtl="0">
            <a:lnSpc>
              <a:spcPct val="90000"/>
            </a:lnSpc>
            <a:spcBef>
              <a:spcPct val="0"/>
            </a:spcBef>
            <a:spcAft>
              <a:spcPct val="35000"/>
            </a:spcAft>
          </a:pPr>
          <a:r>
            <a:rPr lang="en-US" sz="1600" kern="1200" dirty="0" smtClean="0"/>
            <a:t>(March 27</a:t>
          </a:r>
          <a:r>
            <a:rPr lang="en-US" sz="1600" kern="1200" baseline="30000" dirty="0" smtClean="0"/>
            <a:t>th</a:t>
          </a:r>
          <a:r>
            <a:rPr lang="en-US" sz="1600" kern="1200" dirty="0" smtClean="0"/>
            <a:t>, 2017)</a:t>
          </a:r>
          <a:endParaRPr lang="en-US" sz="1600" kern="1200" dirty="0"/>
        </a:p>
      </dsp:txBody>
      <dsp:txXfrm>
        <a:off x="2708800" y="2545514"/>
        <a:ext cx="2506123" cy="1079675"/>
      </dsp:txXfrm>
    </dsp:sp>
    <dsp:sp modelId="{AD232F35-F320-9545-80C9-9FEEE17ACEFF}">
      <dsp:nvSpPr>
        <dsp:cNvPr id="0" name=""/>
        <dsp:cNvSpPr/>
      </dsp:nvSpPr>
      <dsp:spPr>
        <a:xfrm>
          <a:off x="5080047" y="2053182"/>
          <a:ext cx="1544694" cy="458742"/>
        </a:xfrm>
        <a:custGeom>
          <a:avLst/>
          <a:gdLst/>
          <a:ahLst/>
          <a:cxnLst/>
          <a:rect l="0" t="0" r="0" b="0"/>
          <a:pathLst>
            <a:path>
              <a:moveTo>
                <a:pt x="0" y="0"/>
              </a:moveTo>
              <a:lnTo>
                <a:pt x="0" y="229371"/>
              </a:lnTo>
              <a:lnTo>
                <a:pt x="1544694" y="229371"/>
              </a:lnTo>
              <a:lnTo>
                <a:pt x="1544694" y="4587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9FF497-434B-8842-B388-2AA9600A5F4A}">
      <dsp:nvSpPr>
        <dsp:cNvPr id="0" name=""/>
        <dsp:cNvSpPr/>
      </dsp:nvSpPr>
      <dsp:spPr>
        <a:xfrm>
          <a:off x="5764599" y="2511924"/>
          <a:ext cx="1720283" cy="1146855"/>
        </a:xfrm>
        <a:prstGeom prst="roundRect">
          <a:avLst>
            <a:gd name="adj" fmla="val 10000"/>
          </a:avLst>
        </a:prstGeom>
        <a:solidFill>
          <a:srgbClr val="C0504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Future Plans</a:t>
          </a:r>
        </a:p>
      </dsp:txBody>
      <dsp:txXfrm>
        <a:off x="5798189" y="2545514"/>
        <a:ext cx="1653103" cy="1079675"/>
      </dsp:txXfrm>
    </dsp:sp>
    <dsp:sp modelId="{9A799A3F-3F73-D943-8E65-6936CBB21EAE}">
      <dsp:nvSpPr>
        <dsp:cNvPr id="0" name=""/>
        <dsp:cNvSpPr/>
      </dsp:nvSpPr>
      <dsp:spPr>
        <a:xfrm>
          <a:off x="5209507" y="3658780"/>
          <a:ext cx="1415234" cy="458742"/>
        </a:xfrm>
        <a:custGeom>
          <a:avLst/>
          <a:gdLst/>
          <a:ahLst/>
          <a:cxnLst/>
          <a:rect l="0" t="0" r="0" b="0"/>
          <a:pathLst>
            <a:path>
              <a:moveTo>
                <a:pt x="1415234" y="0"/>
              </a:moveTo>
              <a:lnTo>
                <a:pt x="1415234" y="229371"/>
              </a:lnTo>
              <a:lnTo>
                <a:pt x="0" y="229371"/>
              </a:lnTo>
              <a:lnTo>
                <a:pt x="0" y="45874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3F2F15-2425-5A4F-876F-756C9C76A80F}">
      <dsp:nvSpPr>
        <dsp:cNvPr id="0" name=""/>
        <dsp:cNvSpPr/>
      </dsp:nvSpPr>
      <dsp:spPr>
        <a:xfrm>
          <a:off x="4522365" y="4117522"/>
          <a:ext cx="1374283" cy="1146855"/>
        </a:xfrm>
        <a:prstGeom prst="roundRect">
          <a:avLst>
            <a:gd name="adj" fmla="val 10000"/>
          </a:avLst>
        </a:prstGeom>
        <a:solidFill>
          <a:schemeClr val="accent3">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Science Night</a:t>
          </a:r>
        </a:p>
        <a:p>
          <a:pPr lvl="0" algn="ctr" defTabSz="711200">
            <a:lnSpc>
              <a:spcPct val="90000"/>
            </a:lnSpc>
            <a:spcBef>
              <a:spcPct val="0"/>
            </a:spcBef>
            <a:spcAft>
              <a:spcPct val="35000"/>
            </a:spcAft>
          </a:pPr>
          <a:r>
            <a:rPr lang="en-US" sz="1600" kern="1200" dirty="0" smtClean="0"/>
            <a:t> (April 26</a:t>
          </a:r>
          <a:r>
            <a:rPr lang="en-US" sz="1600" kern="1200" baseline="30000" dirty="0" smtClean="0"/>
            <a:t>th</a:t>
          </a:r>
          <a:r>
            <a:rPr lang="en-US" sz="1600" kern="1200" dirty="0" smtClean="0"/>
            <a:t>, 2017)</a:t>
          </a:r>
          <a:endParaRPr lang="en-US" sz="1600" kern="1200" dirty="0"/>
        </a:p>
      </dsp:txBody>
      <dsp:txXfrm>
        <a:off x="4555955" y="4151112"/>
        <a:ext cx="1307103" cy="1079675"/>
      </dsp:txXfrm>
    </dsp:sp>
    <dsp:sp modelId="{4E6294E3-8117-C948-91E1-2D4EE2470939}">
      <dsp:nvSpPr>
        <dsp:cNvPr id="0" name=""/>
        <dsp:cNvSpPr/>
      </dsp:nvSpPr>
      <dsp:spPr>
        <a:xfrm>
          <a:off x="6624741" y="3658780"/>
          <a:ext cx="945184" cy="458742"/>
        </a:xfrm>
        <a:custGeom>
          <a:avLst/>
          <a:gdLst/>
          <a:ahLst/>
          <a:cxnLst/>
          <a:rect l="0" t="0" r="0" b="0"/>
          <a:pathLst>
            <a:path>
              <a:moveTo>
                <a:pt x="0" y="0"/>
              </a:moveTo>
              <a:lnTo>
                <a:pt x="0" y="229371"/>
              </a:lnTo>
              <a:lnTo>
                <a:pt x="945184" y="229371"/>
              </a:lnTo>
              <a:lnTo>
                <a:pt x="945184" y="45874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90F582-5CC5-E547-89BC-AE62BFFD17D7}">
      <dsp:nvSpPr>
        <dsp:cNvPr id="0" name=""/>
        <dsp:cNvSpPr/>
      </dsp:nvSpPr>
      <dsp:spPr>
        <a:xfrm>
          <a:off x="6412733" y="4117522"/>
          <a:ext cx="2314383" cy="1146855"/>
        </a:xfrm>
        <a:prstGeom prst="roundRect">
          <a:avLst>
            <a:gd name="adj" fmla="val 10000"/>
          </a:avLst>
        </a:prstGeom>
        <a:solidFill>
          <a:srgbClr val="77933C"/>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build a water harvesting system and garden </a:t>
          </a:r>
        </a:p>
        <a:p>
          <a:pPr lvl="0" algn="ctr" defTabSz="711200">
            <a:lnSpc>
              <a:spcPct val="90000"/>
            </a:lnSpc>
            <a:spcBef>
              <a:spcPct val="0"/>
            </a:spcBef>
            <a:spcAft>
              <a:spcPct val="35000"/>
            </a:spcAft>
          </a:pPr>
          <a:r>
            <a:rPr lang="en-US" sz="1600" kern="1200" dirty="0" smtClean="0"/>
            <a:t> (Fall 2017)</a:t>
          </a:r>
          <a:endParaRPr lang="en-US" sz="1600" kern="1200" dirty="0"/>
        </a:p>
      </dsp:txBody>
      <dsp:txXfrm>
        <a:off x="6446323" y="4151112"/>
        <a:ext cx="2247203" cy="1079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210B0-F37F-D74C-A1CC-84A574687A17}">
      <dsp:nvSpPr>
        <dsp:cNvPr id="0" name=""/>
        <dsp:cNvSpPr/>
      </dsp:nvSpPr>
      <dsp:spPr>
        <a:xfrm>
          <a:off x="3518959" y="1327983"/>
          <a:ext cx="1701237" cy="1701446"/>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BCEF930-874C-AA42-BCCE-E01A7A931E48}">
      <dsp:nvSpPr>
        <dsp:cNvPr id="0" name=""/>
        <dsp:cNvSpPr/>
      </dsp:nvSpPr>
      <dsp:spPr>
        <a:xfrm>
          <a:off x="2922762" y="0"/>
          <a:ext cx="2893631" cy="1043192"/>
        </a:xfrm>
        <a:prstGeom prst="rect">
          <a:avLst/>
        </a:prstGeom>
        <a:noFill/>
        <a:ln w="26425" cap="flat" cmpd="sng" algn="ctr">
          <a:noFill/>
          <a:prstDash val="solid"/>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ln>
                <a:noFill/>
              </a:ln>
              <a:solidFill>
                <a:schemeClr val="tx1"/>
              </a:solidFill>
            </a:rPr>
            <a:t>1. Community member submitted their leaf samples via </a:t>
          </a:r>
          <a:r>
            <a:rPr lang="en-US" sz="1800" i="1" kern="1200" dirty="0" err="1" smtClean="0">
              <a:ln>
                <a:noFill/>
              </a:ln>
              <a:solidFill>
                <a:schemeClr val="tx1"/>
              </a:solidFill>
            </a:rPr>
            <a:t>Gardenroots</a:t>
          </a:r>
          <a:endParaRPr lang="en-US" sz="1800" kern="1200" dirty="0">
            <a:ln>
              <a:noFill/>
            </a:ln>
            <a:solidFill>
              <a:schemeClr val="tx1"/>
            </a:solidFill>
          </a:endParaRPr>
        </a:p>
      </dsp:txBody>
      <dsp:txXfrm>
        <a:off x="2922762" y="0"/>
        <a:ext cx="2893631" cy="1043192"/>
      </dsp:txXfrm>
    </dsp:sp>
    <dsp:sp modelId="{532319C4-7165-3E4C-AC3C-A8C8B2D00627}">
      <dsp:nvSpPr>
        <dsp:cNvPr id="0" name=""/>
        <dsp:cNvSpPr/>
      </dsp:nvSpPr>
      <dsp:spPr>
        <a:xfrm>
          <a:off x="4017989" y="1567917"/>
          <a:ext cx="1701237" cy="1701446"/>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9CEFE0E-4142-304E-B15D-138764CE0079}">
      <dsp:nvSpPr>
        <dsp:cNvPr id="0" name=""/>
        <dsp:cNvSpPr/>
      </dsp:nvSpPr>
      <dsp:spPr>
        <a:xfrm>
          <a:off x="5582865" y="991032"/>
          <a:ext cx="2830620" cy="11475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ln>
                <a:noFill/>
              </a:ln>
            </a:rPr>
            <a:t>2. The leaves were agitated in </a:t>
          </a:r>
          <a:r>
            <a:rPr lang="en-US" sz="1800" kern="1200" dirty="0" err="1" smtClean="0">
              <a:ln>
                <a:noFill/>
              </a:ln>
            </a:rPr>
            <a:t>nano</a:t>
          </a:r>
          <a:r>
            <a:rPr lang="en-US" sz="1800" kern="1200" dirty="0" smtClean="0">
              <a:ln>
                <a:noFill/>
              </a:ln>
            </a:rPr>
            <a:t>-pure water for 24 hours, then the aqueous solution was filtered</a:t>
          </a:r>
        </a:p>
      </dsp:txBody>
      <dsp:txXfrm>
        <a:off x="5582865" y="991032"/>
        <a:ext cx="2830620" cy="1147511"/>
      </dsp:txXfrm>
    </dsp:sp>
    <dsp:sp modelId="{34EF2B34-152E-0F4A-92D2-887FC98E2B69}">
      <dsp:nvSpPr>
        <dsp:cNvPr id="0" name=""/>
        <dsp:cNvSpPr/>
      </dsp:nvSpPr>
      <dsp:spPr>
        <a:xfrm>
          <a:off x="4140620" y="2107769"/>
          <a:ext cx="1701237" cy="1701446"/>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B63488-E615-934E-ADD8-CD764409E2B6}">
      <dsp:nvSpPr>
        <dsp:cNvPr id="0" name=""/>
        <dsp:cNvSpPr/>
      </dsp:nvSpPr>
      <dsp:spPr>
        <a:xfrm>
          <a:off x="5930120" y="2495788"/>
          <a:ext cx="2895845" cy="12257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ln>
                <a:noFill/>
              </a:ln>
            </a:rPr>
            <a:t>3. Elemental concentration of arsenic, cadmium, and lead within the solution were analyzed at Arizona Laboratory for Emerging Contaminants (ALEC)</a:t>
          </a:r>
        </a:p>
      </dsp:txBody>
      <dsp:txXfrm>
        <a:off x="5930120" y="2495788"/>
        <a:ext cx="2895845" cy="1225750"/>
      </dsp:txXfrm>
    </dsp:sp>
    <dsp:sp modelId="{050BFAEB-6B82-A64F-A818-1B23F1504D09}">
      <dsp:nvSpPr>
        <dsp:cNvPr id="0" name=""/>
        <dsp:cNvSpPr/>
      </dsp:nvSpPr>
      <dsp:spPr>
        <a:xfrm>
          <a:off x="3795410" y="2540694"/>
          <a:ext cx="1701237" cy="1701446"/>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CDF2748-B281-D64D-B2CB-7D0C10BBC4B3}">
      <dsp:nvSpPr>
        <dsp:cNvPr id="0" name=""/>
        <dsp:cNvSpPr/>
      </dsp:nvSpPr>
      <dsp:spPr>
        <a:xfrm>
          <a:off x="5178219" y="4094529"/>
          <a:ext cx="2245945" cy="11214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ln>
                <a:noFill/>
              </a:ln>
            </a:rPr>
            <a:t>4. A photograph was taken of each pressed leaf sample</a:t>
          </a:r>
        </a:p>
      </dsp:txBody>
      <dsp:txXfrm>
        <a:off x="5178219" y="4094529"/>
        <a:ext cx="2245945" cy="1121431"/>
      </dsp:txXfrm>
    </dsp:sp>
    <dsp:sp modelId="{3BE450FC-164B-7045-B79B-F97833BD4F13}">
      <dsp:nvSpPr>
        <dsp:cNvPr id="0" name=""/>
        <dsp:cNvSpPr/>
      </dsp:nvSpPr>
      <dsp:spPr>
        <a:xfrm>
          <a:off x="3242508" y="2540694"/>
          <a:ext cx="1701237" cy="1701446"/>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0E84A1B-2729-7B43-8B31-02B1CB6DDF39}">
      <dsp:nvSpPr>
        <dsp:cNvPr id="0" name=""/>
        <dsp:cNvSpPr/>
      </dsp:nvSpPr>
      <dsp:spPr>
        <a:xfrm>
          <a:off x="0" y="4094529"/>
          <a:ext cx="3426248" cy="11214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ln>
                <a:noFill/>
              </a:ln>
            </a:rPr>
            <a:t>5. The</a:t>
          </a:r>
          <a:r>
            <a:rPr lang="en-US" sz="1800" kern="1200" baseline="0" dirty="0" smtClean="0">
              <a:ln>
                <a:noFill/>
              </a:ln>
            </a:rPr>
            <a:t> s</a:t>
          </a:r>
          <a:r>
            <a:rPr lang="en-US" sz="1800" kern="1200" dirty="0" smtClean="0">
              <a:ln>
                <a:noFill/>
              </a:ln>
            </a:rPr>
            <a:t>urface area of the leaf samples was calculated by using a metric reference on Adobe Photoshop CS5 Extended (San Jose, CA)</a:t>
          </a:r>
        </a:p>
      </dsp:txBody>
      <dsp:txXfrm>
        <a:off x="0" y="4094529"/>
        <a:ext cx="3426248" cy="1121431"/>
      </dsp:txXfrm>
    </dsp:sp>
    <dsp:sp modelId="{447E6417-D310-2D43-B3B9-B4B395045ED2}">
      <dsp:nvSpPr>
        <dsp:cNvPr id="0" name=""/>
        <dsp:cNvSpPr/>
      </dsp:nvSpPr>
      <dsp:spPr>
        <a:xfrm>
          <a:off x="2897299" y="2107769"/>
          <a:ext cx="1701237" cy="1701446"/>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FD71184-64F7-6249-80AD-53A7531C4C41}">
      <dsp:nvSpPr>
        <dsp:cNvPr id="0" name=""/>
        <dsp:cNvSpPr/>
      </dsp:nvSpPr>
      <dsp:spPr>
        <a:xfrm>
          <a:off x="121910" y="2376804"/>
          <a:ext cx="2616432" cy="12257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ln>
                <a:noFill/>
              </a:ln>
            </a:rPr>
            <a:t>6. The surface deposition of each element from the dust was calculated and compared to calcium</a:t>
          </a:r>
        </a:p>
      </dsp:txBody>
      <dsp:txXfrm>
        <a:off x="121910" y="2376804"/>
        <a:ext cx="2616432" cy="1225750"/>
      </dsp:txXfrm>
    </dsp:sp>
    <dsp:sp modelId="{9EE0276D-2E3B-E54F-AFA6-2673ABF83E8D}">
      <dsp:nvSpPr>
        <dsp:cNvPr id="0" name=""/>
        <dsp:cNvSpPr/>
      </dsp:nvSpPr>
      <dsp:spPr>
        <a:xfrm>
          <a:off x="3019929" y="1567917"/>
          <a:ext cx="1701237" cy="1701446"/>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1E57C5-E100-6548-9CF0-33CA248B0898}">
      <dsp:nvSpPr>
        <dsp:cNvPr id="0" name=""/>
        <dsp:cNvSpPr/>
      </dsp:nvSpPr>
      <dsp:spPr>
        <a:xfrm>
          <a:off x="0" y="991032"/>
          <a:ext cx="2996140" cy="11475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0" kern="1200" baseline="0" dirty="0" smtClean="0">
              <a:ln>
                <a:noFill/>
              </a:ln>
            </a:rPr>
            <a:t>7. Estimated </a:t>
          </a:r>
          <a:r>
            <a:rPr lang="en-US" sz="1800" b="0" kern="1200" dirty="0" smtClean="0">
              <a:ln>
                <a:noFill/>
              </a:ln>
            </a:rPr>
            <a:t>lead concentration in the air was calculated </a:t>
          </a:r>
          <a:r>
            <a:rPr lang="en-US" sz="1800" b="0" kern="1200" baseline="0" dirty="0" smtClean="0">
              <a:ln>
                <a:noFill/>
              </a:ln>
            </a:rPr>
            <a:t>using the surface flux and deposition velocity of lead</a:t>
          </a:r>
          <a:endParaRPr lang="en-US" sz="1800" b="0" kern="1200" dirty="0" smtClean="0">
            <a:ln>
              <a:noFill/>
            </a:ln>
          </a:endParaRPr>
        </a:p>
      </dsp:txBody>
      <dsp:txXfrm>
        <a:off x="0" y="991032"/>
        <a:ext cx="2996140" cy="11475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0.87042</cdr:x>
      <cdr:y>0.58836</cdr:y>
    </cdr:from>
    <cdr:to>
      <cdr:x>0.9754</cdr:x>
      <cdr:y>0.73666</cdr:y>
    </cdr:to>
    <cdr:sp macro="" textlink="">
      <cdr:nvSpPr>
        <cdr:cNvPr id="2" name="Rectangle 1"/>
        <cdr:cNvSpPr/>
      </cdr:nvSpPr>
      <cdr:spPr>
        <a:xfrm xmlns:a="http://schemas.openxmlformats.org/drawingml/2006/main">
          <a:off x="7751893" y="2939668"/>
          <a:ext cx="934907" cy="740929"/>
        </a:xfrm>
        <a:prstGeom xmlns:a="http://schemas.openxmlformats.org/drawingml/2006/main" prst="rect">
          <a:avLst/>
        </a:prstGeom>
        <a:solidFill xmlns:a="http://schemas.openxmlformats.org/drawingml/2006/main">
          <a:srgbClr val="0000FF">
            <a:alpha val="0"/>
          </a:srgbClr>
        </a:solidFill>
        <a:ln xmlns:a="http://schemas.openxmlformats.org/drawingml/2006/main" w="38100" cmpd="sng">
          <a:solidFill>
            <a:srgbClr val="800000"/>
          </a:solidFill>
        </a:ln>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solidFill>
              <a:srgbClr val="8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0.1914</cdr:x>
      <cdr:y>0.24071</cdr:y>
    </cdr:from>
    <cdr:to>
      <cdr:x>0.45395</cdr:x>
      <cdr:y>0.73645</cdr:y>
    </cdr:to>
    <cdr:sp macro="" textlink="">
      <cdr:nvSpPr>
        <cdr:cNvPr id="2" name="Rectangle 1"/>
        <cdr:cNvSpPr/>
      </cdr:nvSpPr>
      <cdr:spPr>
        <a:xfrm xmlns:a="http://schemas.openxmlformats.org/drawingml/2006/main">
          <a:off x="1750195" y="1181671"/>
          <a:ext cx="2400711" cy="2433673"/>
        </a:xfrm>
        <a:prstGeom xmlns:a="http://schemas.openxmlformats.org/drawingml/2006/main" prst="rect">
          <a:avLst/>
        </a:prstGeom>
        <a:solidFill xmlns:a="http://schemas.openxmlformats.org/drawingml/2006/main">
          <a:srgbClr val="FFFF00">
            <a:alpha val="0"/>
          </a:srgbClr>
        </a:solidFill>
        <a:ln xmlns:a="http://schemas.openxmlformats.org/drawingml/2006/main" w="38100" cmpd="sng">
          <a:solidFill>
            <a:srgbClr val="8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ln>
              <a:solidFill>
                <a:srgbClr val="0D0D0D"/>
              </a:solidFill>
            </a:ln>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0.42044</cdr:x>
      <cdr:y>0</cdr:y>
    </cdr:from>
    <cdr:to>
      <cdr:x>0.9478</cdr:x>
      <cdr:y>0.11886</cdr:y>
    </cdr:to>
    <cdr:sp macro="" textlink="">
      <cdr:nvSpPr>
        <cdr:cNvPr id="2" name="Rectangle 1"/>
        <cdr:cNvSpPr/>
      </cdr:nvSpPr>
      <cdr:spPr>
        <a:xfrm xmlns:a="http://schemas.openxmlformats.org/drawingml/2006/main">
          <a:off x="3682794" y="0"/>
          <a:ext cx="4619379" cy="707886"/>
        </a:xfrm>
        <a:prstGeom xmlns:a="http://schemas.openxmlformats.org/drawingml/2006/main" prst="rect">
          <a:avLst/>
        </a:prstGeom>
        <a:solidFill xmlns:a="http://schemas.openxmlformats.org/drawingml/2006/main">
          <a:srgbClr val="FFFF00"/>
        </a:solidFill>
      </cdr:spPr>
      <cdr:txBody>
        <a:bodyPr xmlns:a="http://schemas.openxmlformats.org/drawingml/2006/main" wrap="square" lIns="91440" tIns="45720" rIns="91440" bIns="4572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smtClean="0">
              <a:ln w="10541" cmpd="sng">
                <a:solidFill>
                  <a:schemeClr val="accent1">
                    <a:shade val="88000"/>
                    <a:satMod val="110000"/>
                  </a:schemeClr>
                </a:solidFill>
                <a:prstDash val="solid"/>
              </a:ln>
              <a:solidFill>
                <a:srgbClr val="000090"/>
              </a:solidFill>
            </a:rPr>
            <a:t>Estimated air concentrations did not exceed this standard.</a:t>
          </a:r>
          <a:endParaRPr lang="en-US" sz="2000" b="1" dirty="0">
            <a:ln w="10541" cmpd="sng">
              <a:solidFill>
                <a:schemeClr val="accent1">
                  <a:shade val="88000"/>
                  <a:satMod val="110000"/>
                </a:schemeClr>
              </a:solidFill>
              <a:prstDash val="solid"/>
            </a:ln>
            <a:solidFill>
              <a:srgbClr val="00009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4803B-6C46-2B4B-A44A-973AC1AE318C}" type="datetimeFigureOut">
              <a:rPr lang="en-US" smtClean="0"/>
              <a:t>4/7/17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1BDE4-23B7-1841-9F0F-28AA70401F2D}" type="slidenum">
              <a:rPr lang="en-US" smtClean="0"/>
              <a:t>‹#›</a:t>
            </a:fld>
            <a:endParaRPr lang="en-US"/>
          </a:p>
        </p:txBody>
      </p:sp>
    </p:spTree>
    <p:extLst>
      <p:ext uri="{BB962C8B-B14F-4D97-AF65-F5344CB8AC3E}">
        <p14:creationId xmlns:p14="http://schemas.microsoft.com/office/powerpoint/2010/main" val="3559863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pa.gov/sites/production/files/2016-09/documents/pb_naaqs_nfr_fact_sheet.pdf" TargetMode="External"/><Relationship Id="rId4" Type="http://schemas.openxmlformats.org/officeDocument/2006/relationships/hyperlink" Target="https://gardenroots.arizona.edu/get-started" TargetMode="External"/><Relationship Id="rId5" Type="http://schemas.openxmlformats.org/officeDocument/2006/relationships/hyperlink" Target="https://www.atsdr.cdc.gov/toxprofiles/tp13-c6.pdf"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my</a:t>
            </a:r>
            <a:r>
              <a:rPr lang="en-US" baseline="0" dirty="0" smtClean="0"/>
              <a:t> name is Iliana Manjon and I have been working with Dr. Betterton, Dr. </a:t>
            </a:r>
            <a:r>
              <a:rPr lang="en-US" baseline="0" dirty="0" err="1" smtClean="0"/>
              <a:t>Saez</a:t>
            </a:r>
            <a:r>
              <a:rPr lang="en-US" baseline="0" dirty="0" smtClean="0"/>
              <a:t>, and Dr. Ramirez-</a:t>
            </a:r>
            <a:r>
              <a:rPr lang="en-US" baseline="0" dirty="0" err="1" smtClean="0"/>
              <a:t>Andreotta</a:t>
            </a:r>
            <a:r>
              <a:rPr lang="en-US" baseline="0" dirty="0" smtClean="0"/>
              <a:t> this year on two project: an environmental health project and the other, a community </a:t>
            </a:r>
            <a:r>
              <a:rPr lang="en-US" baseline="0" dirty="0" err="1" smtClean="0"/>
              <a:t>enagement</a:t>
            </a:r>
            <a:r>
              <a:rPr lang="en-US" baseline="0" dirty="0" smtClean="0"/>
              <a:t> project both involving underserved communities neighboring resource and mining extractions. </a:t>
            </a:r>
          </a:p>
          <a:p>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1</a:t>
            </a:fld>
            <a:endParaRPr lang="en-US"/>
          </a:p>
        </p:txBody>
      </p:sp>
    </p:spTree>
    <p:extLst>
      <p:ext uri="{BB962C8B-B14F-4D97-AF65-F5344CB8AC3E}">
        <p14:creationId xmlns:p14="http://schemas.microsoft.com/office/powerpoint/2010/main" val="628047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that communities</a:t>
            </a:r>
            <a:r>
              <a:rPr lang="en-US" baseline="0" dirty="0" smtClean="0"/>
              <a:t> neighboring mining operations and extraction sites are at risk of pollution. This was a picture taken from the playground of Leonor </a:t>
            </a:r>
            <a:r>
              <a:rPr lang="en-US" baseline="0" dirty="0" err="1" smtClean="0"/>
              <a:t>Hambly</a:t>
            </a:r>
            <a:r>
              <a:rPr lang="en-US" baseline="0" dirty="0" smtClean="0"/>
              <a:t> K-8 school during our first event. The mining operation neighboring these schools is the ASARCO Hayden Plant which is an active copper mine. As I’ve indicated with arrows, the smoke stack, which is essentially a 1,001 foot chimney, hovers over the town and schools. I’ve also indicated a slag pile which is a huge pile of high temperature extraction waste put there to cool down. </a:t>
            </a:r>
          </a:p>
          <a:p>
            <a:r>
              <a:rPr lang="en-US" dirty="0" smtClean="0"/>
              <a:t>“The tallest free-standing structure in Arizona, 1,001 feet tall chimney”</a:t>
            </a:r>
          </a:p>
          <a:p>
            <a:r>
              <a:rPr lang="en-US" dirty="0" smtClean="0"/>
              <a:t>ASARCO Hayden Plant, active copper mine with smelter, concentrator, and mine tailings.</a:t>
            </a:r>
          </a:p>
          <a:p>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10</a:t>
            </a:fld>
            <a:endParaRPr lang="en-US"/>
          </a:p>
        </p:txBody>
      </p:sp>
    </p:spTree>
    <p:extLst>
      <p:ext uri="{BB962C8B-B14F-4D97-AF65-F5344CB8AC3E}">
        <p14:creationId xmlns:p14="http://schemas.microsoft.com/office/powerpoint/2010/main" val="29083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11</a:t>
            </a:fld>
            <a:endParaRPr lang="en-US"/>
          </a:p>
        </p:txBody>
      </p:sp>
    </p:spTree>
    <p:extLst>
      <p:ext uri="{BB962C8B-B14F-4D97-AF65-F5344CB8AC3E}">
        <p14:creationId xmlns:p14="http://schemas.microsoft.com/office/powerpoint/2010/main" val="18221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https://www.epa.gov/sites/production/files/2016-09/documents/pb_naaqs_nfr_fact_sheet.pdf</a:t>
            </a:r>
            <a:endParaRPr lang="en-US" dirty="0" smtClean="0"/>
          </a:p>
          <a:p>
            <a:r>
              <a:rPr lang="en-US" dirty="0" smtClean="0">
                <a:hlinkClick r:id="rId4"/>
              </a:rPr>
              <a:t>https://gardenroots.arizona.edu/get-started</a:t>
            </a:r>
            <a:r>
              <a:rPr lang="en-US" dirty="0" smtClean="0"/>
              <a:t> </a:t>
            </a:r>
          </a:p>
          <a:p>
            <a:r>
              <a:rPr lang="en-US" dirty="0" smtClean="0">
                <a:hlinkClick r:id="rId5"/>
              </a:rPr>
              <a:t>https://www.atsdr.cdc.gov/toxprofiles/tp13-c6.pdf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15</a:t>
            </a:fld>
            <a:endParaRPr lang="en-US"/>
          </a:p>
        </p:txBody>
      </p:sp>
    </p:spTree>
    <p:extLst>
      <p:ext uri="{BB962C8B-B14F-4D97-AF65-F5344CB8AC3E}">
        <p14:creationId xmlns:p14="http://schemas.microsoft.com/office/powerpoint/2010/main" val="296884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ICP-MS</a:t>
            </a:r>
          </a:p>
        </p:txBody>
      </p:sp>
      <p:sp>
        <p:nvSpPr>
          <p:cNvPr id="4" name="Slide Number Placeholder 3"/>
          <p:cNvSpPr>
            <a:spLocks noGrp="1"/>
          </p:cNvSpPr>
          <p:nvPr>
            <p:ph type="sldNum" sz="quarter" idx="10"/>
          </p:nvPr>
        </p:nvSpPr>
        <p:spPr/>
        <p:txBody>
          <a:bodyPr/>
          <a:lstStyle/>
          <a:p>
            <a:fld id="{FB81BDE4-23B7-1841-9F0F-28AA70401F2D}" type="slidenum">
              <a:rPr lang="en-US" smtClean="0"/>
              <a:t>16</a:t>
            </a:fld>
            <a:endParaRPr lang="en-US"/>
          </a:p>
        </p:txBody>
      </p:sp>
    </p:spTree>
    <p:extLst>
      <p:ext uri="{BB962C8B-B14F-4D97-AF65-F5344CB8AC3E}">
        <p14:creationId xmlns:p14="http://schemas.microsoft.com/office/powerpoint/2010/main" val="423400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17</a:t>
            </a:fld>
            <a:endParaRPr lang="en-US"/>
          </a:p>
        </p:txBody>
      </p:sp>
    </p:spTree>
    <p:extLst>
      <p:ext uri="{BB962C8B-B14F-4D97-AF65-F5344CB8AC3E}">
        <p14:creationId xmlns:p14="http://schemas.microsoft.com/office/powerpoint/2010/main" val="232125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a:t>
            </a:r>
            <a:r>
              <a:rPr lang="en-US" baseline="0" dirty="0" smtClean="0"/>
              <a:t> </a:t>
            </a:r>
            <a:r>
              <a:rPr lang="en-US" baseline="0" dirty="0" err="1" smtClean="0"/>
              <a:t>Gardenroots</a:t>
            </a:r>
            <a:r>
              <a:rPr lang="en-US" baseline="0" dirty="0" smtClean="0"/>
              <a:t> is to “</a:t>
            </a:r>
            <a:r>
              <a:rPr lang="en-US" sz="1200" kern="1200" dirty="0" smtClean="0">
                <a:solidFill>
                  <a:schemeClr val="tx1"/>
                </a:solidFill>
                <a:latin typeface="+mn-lt"/>
                <a:ea typeface="+mn-ea"/>
                <a:cs typeface="+mn-cs"/>
              </a:rPr>
              <a:t>Evaluate environmental quality and the potential exposure to contaminants of concern (COC) near active or legacy resource extraction and hazardous waste sites</a:t>
            </a:r>
            <a:r>
              <a:rPr lang="en-US" sz="1200" kern="1200" baseline="0" dirty="0" smtClean="0">
                <a:solidFill>
                  <a:schemeClr val="tx1"/>
                </a:solidFill>
                <a:latin typeface="+mn-lt"/>
                <a:ea typeface="+mn-ea"/>
                <a:cs typeface="+mn-cs"/>
              </a:rPr>
              <a:t> and successfully </a:t>
            </a:r>
            <a:r>
              <a:rPr lang="en-US" sz="1200" kern="1200" baseline="0" dirty="0" err="1" smtClean="0">
                <a:solidFill>
                  <a:schemeClr val="tx1"/>
                </a:solidFill>
                <a:latin typeface="+mn-lt"/>
                <a:ea typeface="+mn-ea"/>
                <a:cs typeface="+mn-cs"/>
              </a:rPr>
              <a:t>reportback</a:t>
            </a:r>
            <a:r>
              <a:rPr lang="en-US" sz="1200" kern="1200" baseline="0" dirty="0" smtClean="0">
                <a:solidFill>
                  <a:schemeClr val="tx1"/>
                </a:solidFill>
                <a:latin typeface="+mn-lt"/>
                <a:ea typeface="+mn-ea"/>
                <a:cs typeface="+mn-cs"/>
              </a:rPr>
              <a:t> to participants the results of their study</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18</a:t>
            </a:fld>
            <a:endParaRPr lang="en-US"/>
          </a:p>
        </p:txBody>
      </p:sp>
    </p:spTree>
    <p:extLst>
      <p:ext uri="{BB962C8B-B14F-4D97-AF65-F5344CB8AC3E}">
        <p14:creationId xmlns:p14="http://schemas.microsoft.com/office/powerpoint/2010/main" val="144023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Mining and smelting operations may pose health risks to neighboring communities if there are elevated levels of contaminants in the air due to airborne dust.</a:t>
            </a:r>
          </a:p>
          <a:p>
            <a:r>
              <a:rPr lang="en-US" sz="1200" kern="1200" dirty="0" smtClean="0">
                <a:solidFill>
                  <a:schemeClr val="tx1"/>
                </a:solidFill>
                <a:effectLst/>
                <a:latin typeface="+mn-lt"/>
                <a:ea typeface="+mn-ea"/>
                <a:cs typeface="+mn-cs"/>
              </a:rPr>
              <a:t>One way to address this potential risk is by providing low-cost air monitors to these communities. </a:t>
            </a:r>
          </a:p>
          <a:p>
            <a:r>
              <a:rPr lang="en-US" sz="1200" kern="1200" dirty="0" smtClean="0">
                <a:solidFill>
                  <a:schemeClr val="tx1"/>
                </a:solidFill>
                <a:effectLst/>
                <a:latin typeface="+mn-lt"/>
                <a:ea typeface="+mn-ea"/>
                <a:cs typeface="+mn-cs"/>
              </a:rPr>
              <a:t>The purpose of this study was</a:t>
            </a:r>
            <a:r>
              <a:rPr lang="en-US" sz="1200" kern="1200" baseline="0" dirty="0" smtClean="0">
                <a:solidFill>
                  <a:schemeClr val="tx1"/>
                </a:solidFill>
                <a:effectLst/>
                <a:latin typeface="+mn-lt"/>
                <a:ea typeface="+mn-ea"/>
                <a:cs typeface="+mn-cs"/>
              </a:rPr>
              <a:t> to determine which </a:t>
            </a:r>
            <a:r>
              <a:rPr lang="en-US" sz="1200" kern="1200" dirty="0" smtClean="0">
                <a:solidFill>
                  <a:schemeClr val="tx1"/>
                </a:solidFill>
                <a:effectLst/>
                <a:latin typeface="+mn-lt"/>
                <a:ea typeface="+mn-ea"/>
                <a:cs typeface="+mn-cs"/>
              </a:rPr>
              <a:t>leaves submitted to </a:t>
            </a:r>
            <a:r>
              <a:rPr lang="en-US" sz="1200" i="1" kern="1200" dirty="0" err="1" smtClean="0">
                <a:solidFill>
                  <a:schemeClr val="tx1"/>
                </a:solidFill>
                <a:effectLst/>
                <a:latin typeface="+mn-lt"/>
                <a:ea typeface="+mn-ea"/>
                <a:cs typeface="+mn-cs"/>
              </a:rPr>
              <a:t>Gardenroots</a:t>
            </a:r>
            <a:r>
              <a:rPr lang="en-US" sz="1200" kern="1200" dirty="0" smtClean="0">
                <a:solidFill>
                  <a:schemeClr val="tx1"/>
                </a:solidFill>
                <a:effectLst/>
                <a:latin typeface="+mn-lt"/>
                <a:ea typeface="+mn-ea"/>
                <a:cs typeface="+mn-cs"/>
              </a:rPr>
              <a:t> from home gardens in Cochise and Greenlee counties in Arizona</a:t>
            </a:r>
            <a:r>
              <a:rPr lang="en-US" sz="1200" kern="1200" baseline="0" dirty="0" smtClean="0">
                <a:solidFill>
                  <a:schemeClr val="tx1"/>
                </a:solidFill>
                <a:effectLst/>
                <a:latin typeface="+mn-lt"/>
                <a:ea typeface="+mn-ea"/>
                <a:cs typeface="+mn-cs"/>
              </a:rPr>
              <a:t> could be used as </a:t>
            </a:r>
            <a:r>
              <a:rPr lang="en-US" baseline="0" dirty="0" smtClean="0"/>
              <a:t>viable low-cost air monitors for contaminants of concerns.</a:t>
            </a:r>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2</a:t>
            </a:fld>
            <a:endParaRPr lang="en-US"/>
          </a:p>
        </p:txBody>
      </p:sp>
    </p:spTree>
    <p:extLst>
      <p:ext uri="{BB962C8B-B14F-4D97-AF65-F5344CB8AC3E}">
        <p14:creationId xmlns:p14="http://schemas.microsoft.com/office/powerpoint/2010/main" val="44322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shows just how many sites there are in Arizona. </a:t>
            </a:r>
          </a:p>
          <a:p>
            <a:r>
              <a:rPr lang="en-US" baseline="0" dirty="0" smtClean="0"/>
              <a:t>The samples for this study were taken from Cochise and Greenlee as indicated with the boxes from the beginning of summer to the end of fall 2015.</a:t>
            </a:r>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3</a:t>
            </a:fld>
            <a:endParaRPr lang="en-US"/>
          </a:p>
        </p:txBody>
      </p:sp>
    </p:spTree>
    <p:extLst>
      <p:ext uri="{BB962C8B-B14F-4D97-AF65-F5344CB8AC3E}">
        <p14:creationId xmlns:p14="http://schemas.microsoft.com/office/powerpoint/2010/main" val="240927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project began in the homes of these community members. </a:t>
            </a:r>
          </a:p>
          <a:p>
            <a:r>
              <a:rPr lang="en-US" baseline="0" dirty="0" smtClean="0"/>
              <a:t>First the community member submitted a leaf sample from their home garden to their designated </a:t>
            </a:r>
            <a:r>
              <a:rPr lang="en-US" baseline="0" dirty="0" err="1" smtClean="0"/>
              <a:t>Gardenroots</a:t>
            </a:r>
            <a:r>
              <a:rPr lang="en-US" baseline="0" dirty="0" smtClean="0"/>
              <a:t> Extension Office</a:t>
            </a:r>
          </a:p>
          <a:p>
            <a:r>
              <a:rPr lang="en-US" baseline="0" dirty="0" smtClean="0"/>
              <a:t>Then, the samples were analyzed by the Arizona Laboratory for Emerging contaminants for 3 specific contaminants of concern: Arsenic, cadmium, and lead</a:t>
            </a:r>
          </a:p>
          <a:p>
            <a:r>
              <a:rPr lang="en-US" baseline="0" dirty="0" smtClean="0"/>
              <a:t>As you can see in this picture, the surface area of the leaves were calculated using </a:t>
            </a:r>
            <a:r>
              <a:rPr lang="en-US" baseline="0" dirty="0" err="1" smtClean="0"/>
              <a:t>photoshop</a:t>
            </a:r>
            <a:endParaRPr lang="en-US" baseline="0" dirty="0" smtClean="0"/>
          </a:p>
          <a:p>
            <a:r>
              <a:rPr lang="en-US" baseline="0" dirty="0" smtClean="0"/>
              <a:t>Then by knowing the concentration of each of those elements, and the surface area of the leaves, I was able to calculate the surface deposition of each of those contaminants. </a:t>
            </a:r>
          </a:p>
          <a:p>
            <a:r>
              <a:rPr lang="en-US" baseline="0" dirty="0" smtClean="0"/>
              <a:t>This then allowed me to calculate a ratio between the metal or metalloid of concern to calcium since calcium is naturally found in soils</a:t>
            </a:r>
          </a:p>
          <a:p>
            <a:r>
              <a:rPr lang="en-US" baseline="0" dirty="0" smtClean="0"/>
              <a:t>Lastly, I was able to estimate the ambient lead concentration at the participant’s home at the time that the leaf samples were taken </a:t>
            </a:r>
          </a:p>
        </p:txBody>
      </p:sp>
      <p:sp>
        <p:nvSpPr>
          <p:cNvPr id="4" name="Slide Number Placeholder 3"/>
          <p:cNvSpPr>
            <a:spLocks noGrp="1"/>
          </p:cNvSpPr>
          <p:nvPr>
            <p:ph type="sldNum" sz="quarter" idx="10"/>
          </p:nvPr>
        </p:nvSpPr>
        <p:spPr/>
        <p:txBody>
          <a:bodyPr/>
          <a:lstStyle/>
          <a:p>
            <a:fld id="{FB81BDE4-23B7-1841-9F0F-28AA70401F2D}" type="slidenum">
              <a:rPr lang="en-US" smtClean="0"/>
              <a:t>4</a:t>
            </a:fld>
            <a:endParaRPr lang="en-US"/>
          </a:p>
        </p:txBody>
      </p:sp>
    </p:spTree>
    <p:extLst>
      <p:ext uri="{BB962C8B-B14F-4D97-AF65-F5344CB8AC3E}">
        <p14:creationId xmlns:p14="http://schemas.microsoft.com/office/powerpoint/2010/main" val="93217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a:t>
            </a:r>
            <a:r>
              <a:rPr lang="en-US" baseline="0" dirty="0" smtClean="0"/>
              <a:t>the leaf surface area that was calculated using </a:t>
            </a:r>
            <a:r>
              <a:rPr lang="en-US" baseline="0" dirty="0" err="1" smtClean="0"/>
              <a:t>photoshop</a:t>
            </a:r>
            <a:r>
              <a:rPr lang="en-US" baseline="0" dirty="0" smtClean="0"/>
              <a:t>. As you can see, there was a vast amount of diversity among the samples that were submitted. </a:t>
            </a:r>
          </a:p>
          <a:p>
            <a:r>
              <a:rPr lang="en-US" baseline="0" dirty="0" smtClean="0"/>
              <a:t>I would also like to point out that the rose bush and mint leaves had the smallest surface area. </a:t>
            </a:r>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5</a:t>
            </a:fld>
            <a:endParaRPr lang="en-US"/>
          </a:p>
        </p:txBody>
      </p:sp>
    </p:spTree>
    <p:extLst>
      <p:ext uri="{BB962C8B-B14F-4D97-AF65-F5344CB8AC3E}">
        <p14:creationId xmlns:p14="http://schemas.microsoft.com/office/powerpoint/2010/main" val="407211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 shows the ratio between the individual contaminant of concern to the naturally </a:t>
            </a:r>
            <a:r>
              <a:rPr lang="en-US" baseline="0" dirty="0" err="1" smtClean="0"/>
              <a:t>ocurring</a:t>
            </a:r>
            <a:r>
              <a:rPr lang="en-US" baseline="0" dirty="0" smtClean="0"/>
              <a:t> calcium. This ratio indicates which leaves were better than others in collecting arsenic, lead, and cadmium. It was interesting to find that rose bush and mint leaves were among the most efficient, despite their surface area. This finding indicates that the surface area of the leaf was not the sole factor contributing to the efficiency in collecting the metals.</a:t>
            </a:r>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6</a:t>
            </a:fld>
            <a:endParaRPr lang="en-US"/>
          </a:p>
        </p:txBody>
      </p:sp>
    </p:spTree>
    <p:extLst>
      <p:ext uri="{BB962C8B-B14F-4D97-AF65-F5344CB8AC3E}">
        <p14:creationId xmlns:p14="http://schemas.microsoft.com/office/powerpoint/2010/main" val="46813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this</a:t>
            </a:r>
            <a:r>
              <a:rPr lang="en-US" baseline="0" dirty="0" smtClean="0"/>
              <a:t> graph puts the previous lead data into context in terms of air quality. It </a:t>
            </a:r>
            <a:r>
              <a:rPr lang="en-US" dirty="0" smtClean="0"/>
              <a:t>show the estimated </a:t>
            </a:r>
            <a:r>
              <a:rPr lang="en-US" baseline="0" dirty="0" smtClean="0"/>
              <a:t>ambient lead concentration at the time the samples were taken at the participant’s homes in </a:t>
            </a:r>
            <a:r>
              <a:rPr lang="en-US" baseline="0" dirty="0" err="1" smtClean="0"/>
              <a:t>cochise</a:t>
            </a:r>
            <a:r>
              <a:rPr lang="en-US" baseline="0" dirty="0" smtClean="0"/>
              <a:t> and </a:t>
            </a:r>
            <a:r>
              <a:rPr lang="en-US" baseline="0" dirty="0" err="1" smtClean="0"/>
              <a:t>greenlee</a:t>
            </a:r>
            <a:r>
              <a:rPr lang="en-US" baseline="0" dirty="0" smtClean="0"/>
              <a:t> counties. As you can see, none of the ambient lead concentrations based on any of these samples exceeded the National Ambient Air Quality Standard for lead set by the US EPA. </a:t>
            </a:r>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7</a:t>
            </a:fld>
            <a:endParaRPr lang="en-US"/>
          </a:p>
        </p:txBody>
      </p:sp>
    </p:spTree>
    <p:extLst>
      <p:ext uri="{BB962C8B-B14F-4D97-AF65-F5344CB8AC3E}">
        <p14:creationId xmlns:p14="http://schemas.microsoft.com/office/powerpoint/2010/main" val="398552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To summarize, the ambient concentration of lead in the participants’ gardens in Cochise and Greenlee county did not reach the US National Ambient Air Quality Standard during the time that the samples were taken.</a:t>
            </a:r>
            <a:r>
              <a:rPr lang="en-US" baseline="0" dirty="0" smtClean="0">
                <a:solidFill>
                  <a:srgbClr val="FFFFFF"/>
                </a:solidFill>
              </a:rPr>
              <a:t> </a:t>
            </a:r>
            <a:r>
              <a:rPr lang="en-US" dirty="0" smtClean="0">
                <a:solidFill>
                  <a:srgbClr val="FFFFFF"/>
                </a:solidFill>
              </a:rPr>
              <a:t>And</a:t>
            </a:r>
            <a:r>
              <a:rPr lang="en-US" baseline="0" dirty="0" smtClean="0">
                <a:solidFill>
                  <a:srgbClr val="FFFFFF"/>
                </a:solidFill>
              </a:rPr>
              <a:t> the m</a:t>
            </a:r>
            <a:r>
              <a:rPr lang="en-US" dirty="0" smtClean="0">
                <a:solidFill>
                  <a:srgbClr val="FFFFFF"/>
                </a:solidFill>
              </a:rPr>
              <a:t>ost efficient leaves in capturing arsenic, cadmium, and lead were. </a:t>
            </a:r>
            <a:r>
              <a:rPr lang="en-US" sz="1200" dirty="0" smtClean="0"/>
              <a:t>Using home garden leaves as local air monitors provide an affordable alternative to measure air pollution for residents of at-risk communities. </a:t>
            </a:r>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8</a:t>
            </a:fld>
            <a:endParaRPr lang="en-US"/>
          </a:p>
        </p:txBody>
      </p:sp>
    </p:spTree>
    <p:extLst>
      <p:ext uri="{BB962C8B-B14F-4D97-AF65-F5344CB8AC3E}">
        <p14:creationId xmlns:p14="http://schemas.microsoft.com/office/powerpoint/2010/main" val="86587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Hayden</a:t>
            </a:r>
            <a:r>
              <a:rPr lang="en-US" baseline="0" dirty="0" smtClean="0"/>
              <a:t> and </a:t>
            </a:r>
            <a:r>
              <a:rPr lang="en-US" baseline="0" dirty="0" err="1" smtClean="0"/>
              <a:t>Winkelman</a:t>
            </a:r>
            <a:r>
              <a:rPr lang="en-US" baseline="0" dirty="0" smtClean="0"/>
              <a:t>, AZ are two towns that would benefit from low-cost air monitors. With this second project, I worked directly with Hayden-</a:t>
            </a:r>
            <a:r>
              <a:rPr lang="en-US" baseline="0" dirty="0" err="1" smtClean="0"/>
              <a:t>Winkelman</a:t>
            </a:r>
            <a:r>
              <a:rPr lang="en-US" baseline="0" dirty="0" smtClean="0"/>
              <a:t> School District in </a:t>
            </a:r>
            <a:r>
              <a:rPr lang="en-US" baseline="0" dirty="0" err="1" smtClean="0"/>
              <a:t>Winkelman</a:t>
            </a:r>
            <a:r>
              <a:rPr lang="en-US" baseline="0" dirty="0" smtClean="0"/>
              <a:t>, AZ. This school district is composed of only 2 schools that facilitate almost 300 students in total. Last month, we had the first of many science education days as part of this Environmental Science Education Project. These are the University of Arizona volunteers with Hayden High School faculty from that event.</a:t>
            </a:r>
            <a:endParaRPr lang="en-US" dirty="0"/>
          </a:p>
        </p:txBody>
      </p:sp>
      <p:sp>
        <p:nvSpPr>
          <p:cNvPr id="4" name="Slide Number Placeholder 3"/>
          <p:cNvSpPr>
            <a:spLocks noGrp="1"/>
          </p:cNvSpPr>
          <p:nvPr>
            <p:ph type="sldNum" sz="quarter" idx="10"/>
          </p:nvPr>
        </p:nvSpPr>
        <p:spPr/>
        <p:txBody>
          <a:bodyPr/>
          <a:lstStyle/>
          <a:p>
            <a:fld id="{FB81BDE4-23B7-1841-9F0F-28AA70401F2D}" type="slidenum">
              <a:rPr lang="en-US" smtClean="0"/>
              <a:t>9</a:t>
            </a:fld>
            <a:endParaRPr lang="en-US"/>
          </a:p>
        </p:txBody>
      </p:sp>
    </p:spTree>
    <p:extLst>
      <p:ext uri="{BB962C8B-B14F-4D97-AF65-F5344CB8AC3E}">
        <p14:creationId xmlns:p14="http://schemas.microsoft.com/office/powerpoint/2010/main" val="387263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April 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April 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April 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April 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April 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April 7,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April 7,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April 7,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April 7,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April 7,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April 7,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April 7,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emf"/><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26.png"/><Relationship Id="rId7"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26.png"/><Relationship Id="rId7"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2.jpeg"/><Relationship Id="rId9"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8.xml.rels><?xml version="1.0" encoding="UTF-8" standalone="yes"?>
<Relationships xmlns="http://schemas.openxmlformats.org/package/2006/relationships"><Relationship Id="rId11" Type="http://schemas.openxmlformats.org/officeDocument/2006/relationships/image" Target="../media/image18.png"/><Relationship Id="rId12"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15.png"/><Relationship Id="rId6" Type="http://schemas.microsoft.com/office/2007/relationships/hdphoto" Target="../media/hdphoto2.wdp"/><Relationship Id="rId7" Type="http://schemas.openxmlformats.org/officeDocument/2006/relationships/image" Target="../media/image16.png"/><Relationship Id="rId8" Type="http://schemas.microsoft.com/office/2007/relationships/hdphoto" Target="../media/hdphoto3.wdp"/><Relationship Id="rId9" Type="http://schemas.openxmlformats.org/officeDocument/2006/relationships/image" Target="../media/image17.png"/><Relationship Id="rId10"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cap="none" dirty="0" smtClean="0">
                <a:ea typeface="ＭＳ 明朝"/>
                <a:cs typeface="Arial"/>
              </a:rPr>
              <a:t>Environmental Health Research and Community Engagement Efforts in Communities Neighboring Mining and/or Resource Extraction Sites</a:t>
            </a:r>
            <a:endParaRPr lang="en-US" sz="3600" cap="none" dirty="0"/>
          </a:p>
        </p:txBody>
      </p:sp>
      <p:sp>
        <p:nvSpPr>
          <p:cNvPr id="3" name="Subtitle 2"/>
          <p:cNvSpPr>
            <a:spLocks noGrp="1"/>
          </p:cNvSpPr>
          <p:nvPr>
            <p:ph type="subTitle" idx="1"/>
          </p:nvPr>
        </p:nvSpPr>
        <p:spPr>
          <a:xfrm>
            <a:off x="1404927" y="3491515"/>
            <a:ext cx="6400800" cy="1752600"/>
          </a:xfrm>
        </p:spPr>
        <p:txBody>
          <a:bodyPr>
            <a:normAutofit fontScale="85000" lnSpcReduction="10000"/>
          </a:bodyPr>
          <a:lstStyle/>
          <a:p>
            <a:pPr algn="ctr"/>
            <a:r>
              <a:rPr lang="en-US" sz="2800" dirty="0">
                <a:solidFill>
                  <a:schemeClr val="tx1">
                    <a:lumMod val="50000"/>
                    <a:lumOff val="50000"/>
                  </a:schemeClr>
                </a:solidFill>
              </a:rPr>
              <a:t>Iliana </a:t>
            </a:r>
            <a:r>
              <a:rPr lang="en-US" sz="2800" dirty="0" err="1">
                <a:solidFill>
                  <a:schemeClr val="tx1">
                    <a:lumMod val="50000"/>
                    <a:lumOff val="50000"/>
                  </a:schemeClr>
                </a:solidFill>
              </a:rPr>
              <a:t>Manjón</a:t>
            </a:r>
            <a:endParaRPr lang="en-US" sz="2800" dirty="0">
              <a:solidFill>
                <a:schemeClr val="tx1">
                  <a:lumMod val="50000"/>
                  <a:lumOff val="50000"/>
                </a:schemeClr>
              </a:solidFill>
            </a:endParaRPr>
          </a:p>
          <a:p>
            <a:pPr algn="ctr"/>
            <a:r>
              <a:rPr lang="en-US" dirty="0">
                <a:solidFill>
                  <a:schemeClr val="tx1">
                    <a:lumMod val="50000"/>
                    <a:lumOff val="50000"/>
                  </a:schemeClr>
                </a:solidFill>
              </a:rPr>
              <a:t>Mentors: Eric Betterton, Eduardo </a:t>
            </a:r>
            <a:r>
              <a:rPr lang="en-US" dirty="0" err="1">
                <a:solidFill>
                  <a:schemeClr val="tx1">
                    <a:lumMod val="50000"/>
                    <a:lumOff val="50000"/>
                  </a:schemeClr>
                </a:solidFill>
              </a:rPr>
              <a:t>Sáez</a:t>
            </a:r>
            <a:r>
              <a:rPr lang="en-US" dirty="0">
                <a:solidFill>
                  <a:schemeClr val="tx1">
                    <a:lumMod val="50000"/>
                    <a:lumOff val="50000"/>
                  </a:schemeClr>
                </a:solidFill>
              </a:rPr>
              <a:t>, </a:t>
            </a:r>
            <a:r>
              <a:rPr lang="en-US" dirty="0" err="1">
                <a:solidFill>
                  <a:schemeClr val="tx1">
                    <a:lumMod val="50000"/>
                    <a:lumOff val="50000"/>
                  </a:schemeClr>
                </a:solidFill>
              </a:rPr>
              <a:t>Mónica</a:t>
            </a:r>
            <a:r>
              <a:rPr lang="en-US" dirty="0">
                <a:solidFill>
                  <a:schemeClr val="tx1">
                    <a:lumMod val="50000"/>
                    <a:lumOff val="50000"/>
                  </a:schemeClr>
                </a:solidFill>
              </a:rPr>
              <a:t> </a:t>
            </a:r>
            <a:r>
              <a:rPr lang="en-US" dirty="0" err="1">
                <a:solidFill>
                  <a:schemeClr val="tx1">
                    <a:lumMod val="50000"/>
                    <a:lumOff val="50000"/>
                  </a:schemeClr>
                </a:solidFill>
              </a:rPr>
              <a:t>Ramírez-Andreotta</a:t>
            </a:r>
            <a:r>
              <a:rPr lang="en-US" dirty="0">
                <a:solidFill>
                  <a:schemeClr val="tx1">
                    <a:lumMod val="50000"/>
                    <a:lumOff val="50000"/>
                  </a:schemeClr>
                </a:solidFill>
              </a:rPr>
              <a:t> </a:t>
            </a:r>
          </a:p>
          <a:p>
            <a:pPr algn="ctr"/>
            <a:endParaRPr lang="en-US" dirty="0">
              <a:solidFill>
                <a:schemeClr val="tx1">
                  <a:lumMod val="50000"/>
                  <a:lumOff val="50000"/>
                </a:schemeClr>
              </a:solidFill>
            </a:endParaRPr>
          </a:p>
          <a:p>
            <a:pPr algn="ctr"/>
            <a:r>
              <a:rPr lang="en-US" sz="2000" i="1" dirty="0">
                <a:solidFill>
                  <a:schemeClr val="tx1">
                    <a:lumMod val="50000"/>
                    <a:lumOff val="50000"/>
                  </a:schemeClr>
                </a:solidFill>
                <a:cs typeface="Calibri"/>
              </a:rPr>
              <a:t>NASA Space Grant </a:t>
            </a:r>
            <a:r>
              <a:rPr lang="en-US" sz="2000" i="1" dirty="0" smtClean="0">
                <a:solidFill>
                  <a:schemeClr val="tx1">
                    <a:lumMod val="50000"/>
                    <a:lumOff val="50000"/>
                  </a:schemeClr>
                </a:solidFill>
                <a:cs typeface="Calibri"/>
              </a:rPr>
              <a:t>Symposium, April </a:t>
            </a:r>
            <a:r>
              <a:rPr lang="en-US" sz="2000" i="1" dirty="0">
                <a:solidFill>
                  <a:schemeClr val="tx1">
                    <a:lumMod val="50000"/>
                    <a:lumOff val="50000"/>
                  </a:schemeClr>
                </a:solidFill>
                <a:cs typeface="Calibri"/>
              </a:rPr>
              <a:t>22, 2017, Tempe, Arizona</a:t>
            </a:r>
          </a:p>
          <a:p>
            <a:endParaRPr lang="en-US" dirty="0"/>
          </a:p>
        </p:txBody>
      </p:sp>
      <p:pic>
        <p:nvPicPr>
          <p:cNvPr id="4" name="Picture 3" descr="G-rootlogos-03.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46" y="5618956"/>
            <a:ext cx="2604533" cy="1385745"/>
          </a:xfrm>
          <a:prstGeom prst="rect">
            <a:avLst/>
          </a:prstGeom>
          <a:ln>
            <a:noFill/>
          </a:ln>
        </p:spPr>
      </p:pic>
      <p:pic>
        <p:nvPicPr>
          <p:cNvPr id="5" name="Picture 4" descr="G-rootlogos-01.eps"/>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31264" y="5795781"/>
            <a:ext cx="1477294" cy="851975"/>
          </a:xfrm>
          <a:prstGeom prst="rect">
            <a:avLst/>
          </a:prstGeom>
        </p:spPr>
      </p:pic>
      <p:pic>
        <p:nvPicPr>
          <p:cNvPr id="6" name="Picture 5" descr="G-rootlogos-05.eps"/>
          <p:cNvPicPr>
            <a:picLocks noChangeAspect="1"/>
          </p:cNvPicPr>
          <p:nvPr/>
        </p:nvPicPr>
        <p:blipFill rotWithShape="1">
          <a:blip r:embed="rId5" cstate="screen">
            <a:extLst>
              <a:ext uri="{28A0092B-C50C-407E-A947-70E740481C1C}">
                <a14:useLocalDpi xmlns:a14="http://schemas.microsoft.com/office/drawing/2010/main"/>
              </a:ext>
            </a:extLst>
          </a:blip>
          <a:srcRect t="12665"/>
          <a:stretch/>
        </p:blipFill>
        <p:spPr>
          <a:xfrm>
            <a:off x="4299745" y="5795781"/>
            <a:ext cx="2544667" cy="886820"/>
          </a:xfrm>
          <a:prstGeom prst="rect">
            <a:avLst/>
          </a:prstGeom>
          <a:noFill/>
          <a:ln>
            <a:noFill/>
          </a:ln>
        </p:spPr>
      </p:pic>
      <p:pic>
        <p:nvPicPr>
          <p:cNvPr id="7" name="Picture 6" descr="2brown-G-root-all AZ.ep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54075" y="5852655"/>
            <a:ext cx="2268867" cy="1053149"/>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800" y="3467809"/>
            <a:ext cx="1060029" cy="1091831"/>
          </a:xfrm>
          <a:prstGeom prst="rect">
            <a:avLst/>
          </a:prstGeom>
        </p:spPr>
      </p:pic>
      <p:pic>
        <p:nvPicPr>
          <p:cNvPr id="10" name="Picture 5" descr="AZSGC_sunset"/>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2430" y="3441012"/>
            <a:ext cx="651970" cy="11186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340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Proximity to the ASARCO </a:t>
            </a:r>
            <a:r>
              <a:rPr lang="en-US" dirty="0"/>
              <a:t>Hayden Plant</a:t>
            </a:r>
          </a:p>
        </p:txBody>
      </p:sp>
      <p:pic>
        <p:nvPicPr>
          <p:cNvPr id="6" name="Picture 5" descr="IMG_1459 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958007"/>
            <a:ext cx="8329405" cy="3961546"/>
          </a:xfrm>
          <a:prstGeom prst="rect">
            <a:avLst/>
          </a:prstGeom>
        </p:spPr>
      </p:pic>
      <p:sp>
        <p:nvSpPr>
          <p:cNvPr id="7" name="TextBox 6"/>
          <p:cNvSpPr txBox="1"/>
          <p:nvPr/>
        </p:nvSpPr>
        <p:spPr>
          <a:xfrm>
            <a:off x="457200" y="1958007"/>
            <a:ext cx="1752979" cy="400110"/>
          </a:xfrm>
          <a:prstGeom prst="rect">
            <a:avLst/>
          </a:prstGeom>
          <a:noFill/>
        </p:spPr>
        <p:txBody>
          <a:bodyPr wrap="none" rtlCol="0">
            <a:spAutoFit/>
          </a:bodyPr>
          <a:lstStyle/>
          <a:p>
            <a:r>
              <a:rPr lang="en-US" sz="2000" b="1" dirty="0" smtClean="0">
                <a:solidFill>
                  <a:srgbClr val="FF0000"/>
                </a:solidFill>
              </a:rPr>
              <a:t>Smoke stack</a:t>
            </a:r>
            <a:endParaRPr lang="en-US" sz="2000" b="1" dirty="0">
              <a:solidFill>
                <a:srgbClr val="FF0000"/>
              </a:solidFill>
            </a:endParaRPr>
          </a:p>
        </p:txBody>
      </p:sp>
      <p:sp>
        <p:nvSpPr>
          <p:cNvPr id="8" name="Bent-Up Arrow 7"/>
          <p:cNvSpPr/>
          <p:nvPr/>
        </p:nvSpPr>
        <p:spPr>
          <a:xfrm rot="5400000">
            <a:off x="1334860" y="2347686"/>
            <a:ext cx="633650" cy="654513"/>
          </a:xfrm>
          <a:prstGeom prst="bentUpArrow">
            <a:avLst>
              <a:gd name="adj1" fmla="val 13725"/>
              <a:gd name="adj2" fmla="val 24329"/>
              <a:gd name="adj3" fmla="val 25000"/>
            </a:avLst>
          </a:prstGeom>
          <a:solidFill>
            <a:srgbClr val="FF0000"/>
          </a:solidFill>
          <a:ln>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192947" y="2921815"/>
            <a:ext cx="1239392" cy="400110"/>
          </a:xfrm>
          <a:prstGeom prst="rect">
            <a:avLst/>
          </a:prstGeom>
          <a:noFill/>
        </p:spPr>
        <p:txBody>
          <a:bodyPr wrap="none" rtlCol="0">
            <a:spAutoFit/>
          </a:bodyPr>
          <a:lstStyle/>
          <a:p>
            <a:r>
              <a:rPr lang="en-US" sz="2000" b="1" dirty="0" smtClean="0">
                <a:solidFill>
                  <a:srgbClr val="FF0000"/>
                </a:solidFill>
              </a:rPr>
              <a:t>Slag pile</a:t>
            </a:r>
            <a:endParaRPr lang="en-US" sz="2000" b="1" dirty="0">
              <a:solidFill>
                <a:srgbClr val="FF0000"/>
              </a:solidFill>
            </a:endParaRPr>
          </a:p>
        </p:txBody>
      </p:sp>
      <p:sp>
        <p:nvSpPr>
          <p:cNvPr id="10" name="Down Arrow 9"/>
          <p:cNvSpPr/>
          <p:nvPr/>
        </p:nvSpPr>
        <p:spPr>
          <a:xfrm>
            <a:off x="6812643" y="3354237"/>
            <a:ext cx="127000" cy="693781"/>
          </a:xfrm>
          <a:prstGeom prst="downArrow">
            <a:avLst/>
          </a:prstGeom>
          <a:solidFill>
            <a:srgbClr val="FF0000"/>
          </a:solidFill>
          <a:ln>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310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53869861"/>
              </p:ext>
            </p:extLst>
          </p:nvPr>
        </p:nvGraphicFramePr>
        <p:xfrm>
          <a:off x="105838" y="268940"/>
          <a:ext cx="8908069" cy="6170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25614" y="1067698"/>
            <a:ext cx="1107610" cy="1433378"/>
          </a:xfrm>
          <a:prstGeom prst="rect">
            <a:avLst/>
          </a:prstGeom>
        </p:spPr>
      </p:pic>
    </p:spTree>
    <p:extLst>
      <p:ext uri="{BB962C8B-B14F-4D97-AF65-F5344CB8AC3E}">
        <p14:creationId xmlns:p14="http://schemas.microsoft.com/office/powerpoint/2010/main" val="41761955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416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438" y="573296"/>
            <a:ext cx="3143093" cy="2357320"/>
          </a:xfrm>
          <a:prstGeom prst="rect">
            <a:avLst/>
          </a:prstGeom>
        </p:spPr>
      </p:pic>
      <p:pic>
        <p:nvPicPr>
          <p:cNvPr id="3" name="Picture 2" descr="IMG_1438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9757" y="573296"/>
            <a:ext cx="3143095" cy="2357320"/>
          </a:xfrm>
          <a:prstGeom prst="rect">
            <a:avLst/>
          </a:prstGeom>
        </p:spPr>
      </p:pic>
      <p:pic>
        <p:nvPicPr>
          <p:cNvPr id="4" name="Picture 3" descr="IMG_1465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4146" y="3472791"/>
            <a:ext cx="2349385" cy="3223002"/>
          </a:xfrm>
          <a:prstGeom prst="rect">
            <a:avLst/>
          </a:prstGeom>
        </p:spPr>
      </p:pic>
      <p:pic>
        <p:nvPicPr>
          <p:cNvPr id="5" name="Picture 4" descr="IMG_1485 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717992" y="3883436"/>
            <a:ext cx="3214121" cy="2410591"/>
          </a:xfrm>
          <a:prstGeom prst="rect">
            <a:avLst/>
          </a:prstGeom>
        </p:spPr>
      </p:pic>
    </p:spTree>
    <p:extLst>
      <p:ext uri="{BB962C8B-B14F-4D97-AF65-F5344CB8AC3E}">
        <p14:creationId xmlns:p14="http://schemas.microsoft.com/office/powerpoint/2010/main" val="29408388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Acknowledgements</a:t>
            </a:r>
            <a:endParaRPr lang="en-US" dirty="0"/>
          </a:p>
        </p:txBody>
      </p:sp>
      <p:sp>
        <p:nvSpPr>
          <p:cNvPr id="3" name="Content Placeholder 2"/>
          <p:cNvSpPr>
            <a:spLocks noGrp="1"/>
          </p:cNvSpPr>
          <p:nvPr>
            <p:ph idx="1"/>
          </p:nvPr>
        </p:nvSpPr>
        <p:spPr/>
        <p:txBody>
          <a:bodyPr/>
          <a:lstStyle/>
          <a:p>
            <a:r>
              <a:rPr lang="en-US" dirty="0"/>
              <a:t>A sincerest thank you </a:t>
            </a:r>
            <a:r>
              <a:rPr lang="en-US" dirty="0" smtClean="0"/>
              <a:t>to: </a:t>
            </a:r>
          </a:p>
          <a:p>
            <a:pPr lvl="1"/>
            <a:r>
              <a:rPr lang="en-US" dirty="0" smtClean="0"/>
              <a:t>My mentors</a:t>
            </a:r>
          </a:p>
          <a:p>
            <a:pPr lvl="1"/>
            <a:r>
              <a:rPr lang="en-US" dirty="0"/>
              <a:t>Arizona Space Grant </a:t>
            </a:r>
            <a:r>
              <a:rPr lang="en-US" dirty="0" smtClean="0"/>
              <a:t>Consortium</a:t>
            </a:r>
          </a:p>
          <a:p>
            <a:pPr lvl="1"/>
            <a:r>
              <a:rPr lang="en-US" dirty="0"/>
              <a:t>Dust </a:t>
            </a:r>
            <a:r>
              <a:rPr lang="en-US" dirty="0" smtClean="0"/>
              <a:t>Group</a:t>
            </a:r>
          </a:p>
          <a:p>
            <a:pPr lvl="1"/>
            <a:r>
              <a:rPr lang="en-US" i="1" dirty="0" err="1"/>
              <a:t>Gardenroots</a:t>
            </a:r>
            <a:r>
              <a:rPr lang="en-US" dirty="0"/>
              <a:t> </a:t>
            </a:r>
            <a:r>
              <a:rPr lang="en-US" dirty="0" smtClean="0"/>
              <a:t>participants</a:t>
            </a:r>
          </a:p>
          <a:p>
            <a:pPr lvl="1"/>
            <a:r>
              <a:rPr lang="en-US" dirty="0"/>
              <a:t>HWUSD students and </a:t>
            </a:r>
            <a:r>
              <a:rPr lang="en-US" dirty="0" smtClean="0"/>
              <a:t>faculty</a:t>
            </a:r>
          </a:p>
          <a:p>
            <a:pPr lvl="1"/>
            <a:r>
              <a:rPr lang="en-US" dirty="0" smtClean="0"/>
              <a:t>Integrated </a:t>
            </a:r>
            <a:r>
              <a:rPr lang="en-US" dirty="0"/>
              <a:t>Environmental Science and Health Risk </a:t>
            </a:r>
            <a:r>
              <a:rPr lang="en-US" dirty="0" smtClean="0"/>
              <a:t>Laboratory</a:t>
            </a:r>
          </a:p>
          <a:p>
            <a:pPr lvl="1"/>
            <a:r>
              <a:rPr lang="en-US" dirty="0" smtClean="0"/>
              <a:t>Arizona </a:t>
            </a:r>
            <a:r>
              <a:rPr lang="en-US" dirty="0"/>
              <a:t>Laboratory for Emerging </a:t>
            </a:r>
            <a:r>
              <a:rPr lang="en-US" dirty="0" smtClean="0"/>
              <a:t>Contaminants</a:t>
            </a:r>
          </a:p>
          <a:p>
            <a:pPr lvl="1"/>
            <a:r>
              <a:rPr lang="en-US" dirty="0" smtClean="0"/>
              <a:t>Science </a:t>
            </a:r>
            <a:r>
              <a:rPr lang="en-US" dirty="0"/>
              <a:t>Day volunteers</a:t>
            </a:r>
            <a:endParaRPr lang="en-US" dirty="0" smtClean="0"/>
          </a:p>
          <a:p>
            <a:pPr lvl="1"/>
            <a:endParaRPr lang="en-US" dirty="0"/>
          </a:p>
        </p:txBody>
      </p:sp>
      <p:pic>
        <p:nvPicPr>
          <p:cNvPr id="4" name="Picture 3" descr="G-rootlogos-03.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385" y="5741046"/>
            <a:ext cx="2604533" cy="1385745"/>
          </a:xfrm>
          <a:prstGeom prst="rect">
            <a:avLst/>
          </a:prstGeom>
          <a:ln>
            <a:noFill/>
          </a:ln>
        </p:spPr>
      </p:pic>
      <p:pic>
        <p:nvPicPr>
          <p:cNvPr id="5" name="Picture 4" descr="G-rootlogos-01.ep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65303" y="5917871"/>
            <a:ext cx="1477294" cy="851975"/>
          </a:xfrm>
          <a:prstGeom prst="rect">
            <a:avLst/>
          </a:prstGeom>
        </p:spPr>
      </p:pic>
      <p:pic>
        <p:nvPicPr>
          <p:cNvPr id="6" name="Picture 5" descr="G-rootlogos-05.eps"/>
          <p:cNvPicPr>
            <a:picLocks noChangeAspect="1"/>
          </p:cNvPicPr>
          <p:nvPr/>
        </p:nvPicPr>
        <p:blipFill rotWithShape="1">
          <a:blip r:embed="rId4" cstate="screen">
            <a:extLst>
              <a:ext uri="{28A0092B-C50C-407E-A947-70E740481C1C}">
                <a14:useLocalDpi xmlns:a14="http://schemas.microsoft.com/office/drawing/2010/main"/>
              </a:ext>
            </a:extLst>
          </a:blip>
          <a:srcRect t="12665"/>
          <a:stretch/>
        </p:blipFill>
        <p:spPr>
          <a:xfrm>
            <a:off x="4333784" y="5917871"/>
            <a:ext cx="2544667" cy="886820"/>
          </a:xfrm>
          <a:prstGeom prst="rect">
            <a:avLst/>
          </a:prstGeom>
          <a:noFill/>
          <a:ln>
            <a:noFill/>
          </a:ln>
        </p:spPr>
      </p:pic>
      <p:pic>
        <p:nvPicPr>
          <p:cNvPr id="7" name="Picture 6" descr="2brown-G-root-all AZ.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7070" y="6030396"/>
            <a:ext cx="2268867" cy="94062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05672" y="4613640"/>
            <a:ext cx="1183690" cy="1219201"/>
          </a:xfrm>
          <a:prstGeom prst="rect">
            <a:avLst/>
          </a:prstGeom>
        </p:spPr>
      </p:pic>
      <p:pic>
        <p:nvPicPr>
          <p:cNvPr id="9" name="Picture 8" descr="AZSGC_sunset"/>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80573" y="4613640"/>
            <a:ext cx="664324" cy="1139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5409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8098"/>
            <a:ext cx="8229600" cy="990600"/>
          </a:xfrm>
        </p:spPr>
        <p:txBody>
          <a:bodyPr/>
          <a:lstStyle/>
          <a:p>
            <a:pPr algn="ctr"/>
            <a:r>
              <a:rPr lang="en-US" dirty="0" smtClean="0"/>
              <a:t>Thank You</a:t>
            </a:r>
            <a:endParaRPr lang="en-US" dirty="0"/>
          </a:p>
        </p:txBody>
      </p:sp>
      <p:pic>
        <p:nvPicPr>
          <p:cNvPr id="4" name="Picture 3" descr="G-rootlogos-03.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385" y="5741046"/>
            <a:ext cx="2604533" cy="1385745"/>
          </a:xfrm>
          <a:prstGeom prst="rect">
            <a:avLst/>
          </a:prstGeom>
          <a:ln>
            <a:noFill/>
          </a:ln>
        </p:spPr>
      </p:pic>
      <p:pic>
        <p:nvPicPr>
          <p:cNvPr id="5" name="Picture 4" descr="G-rootlogos-01.ep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65303" y="5917871"/>
            <a:ext cx="1477294" cy="851975"/>
          </a:xfrm>
          <a:prstGeom prst="rect">
            <a:avLst/>
          </a:prstGeom>
        </p:spPr>
      </p:pic>
      <p:pic>
        <p:nvPicPr>
          <p:cNvPr id="6" name="Picture 5" descr="G-rootlogos-05.eps"/>
          <p:cNvPicPr>
            <a:picLocks noChangeAspect="1"/>
          </p:cNvPicPr>
          <p:nvPr/>
        </p:nvPicPr>
        <p:blipFill rotWithShape="1">
          <a:blip r:embed="rId4" cstate="screen">
            <a:extLst>
              <a:ext uri="{28A0092B-C50C-407E-A947-70E740481C1C}">
                <a14:useLocalDpi xmlns:a14="http://schemas.microsoft.com/office/drawing/2010/main"/>
              </a:ext>
            </a:extLst>
          </a:blip>
          <a:srcRect t="12665"/>
          <a:stretch/>
        </p:blipFill>
        <p:spPr>
          <a:xfrm>
            <a:off x="4333784" y="5917871"/>
            <a:ext cx="2544667" cy="886820"/>
          </a:xfrm>
          <a:prstGeom prst="rect">
            <a:avLst/>
          </a:prstGeom>
          <a:noFill/>
          <a:ln>
            <a:noFill/>
          </a:ln>
        </p:spPr>
      </p:pic>
      <p:pic>
        <p:nvPicPr>
          <p:cNvPr id="7" name="Picture 6" descr="2brown-G-root-all AZ.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7070" y="6030396"/>
            <a:ext cx="2268867" cy="94062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05672" y="4613640"/>
            <a:ext cx="1183690" cy="1219201"/>
          </a:xfrm>
          <a:prstGeom prst="rect">
            <a:avLst/>
          </a:prstGeom>
        </p:spPr>
      </p:pic>
      <p:pic>
        <p:nvPicPr>
          <p:cNvPr id="9" name="Picture 8" descr="AZSGC_sunset"/>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80573" y="4613640"/>
            <a:ext cx="664324" cy="1139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2341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References</a:t>
            </a:r>
            <a:endParaRPr lang="en-US" dirty="0"/>
          </a:p>
        </p:txBody>
      </p:sp>
      <p:sp>
        <p:nvSpPr>
          <p:cNvPr id="4" name="Content Placeholder 3"/>
          <p:cNvSpPr>
            <a:spLocks noGrp="1"/>
          </p:cNvSpPr>
          <p:nvPr>
            <p:ph idx="1"/>
          </p:nvPr>
        </p:nvSpPr>
        <p:spPr/>
        <p:txBody>
          <a:bodyPr/>
          <a:lstStyle/>
          <a:p>
            <a:pPr marL="0" indent="0">
              <a:buNone/>
            </a:pPr>
            <a:r>
              <a:rPr lang="en-US" sz="1800" dirty="0" smtClean="0"/>
              <a:t>ATSDR</a:t>
            </a:r>
            <a:r>
              <a:rPr lang="en-US" sz="1800" dirty="0"/>
              <a:t>. </a:t>
            </a:r>
            <a:r>
              <a:rPr lang="en-US" sz="1800" dirty="0" smtClean="0"/>
              <a:t>”TOXICOLOGICAL </a:t>
            </a:r>
            <a:r>
              <a:rPr lang="en-US" sz="1800" dirty="0"/>
              <a:t>PROFILE FOR LEAD." (</a:t>
            </a:r>
            <a:r>
              <a:rPr lang="en-US" sz="1800" dirty="0" err="1"/>
              <a:t>n.d.</a:t>
            </a:r>
            <a:r>
              <a:rPr lang="en-US" sz="1800" dirty="0"/>
              <a:t>): n. </a:t>
            </a:r>
            <a:r>
              <a:rPr lang="en-US" sz="1800" dirty="0" err="1"/>
              <a:t>pag</a:t>
            </a:r>
            <a:r>
              <a:rPr lang="en-US" sz="1800" dirty="0"/>
              <a:t>. Aug. 2007. </a:t>
            </a:r>
            <a:endParaRPr lang="en-US" sz="1800" dirty="0" smtClean="0"/>
          </a:p>
          <a:p>
            <a:pPr marL="0" indent="0">
              <a:buNone/>
            </a:pPr>
            <a:r>
              <a:rPr lang="en-US" sz="1800" dirty="0"/>
              <a:t>	</a:t>
            </a:r>
            <a:r>
              <a:rPr lang="en-US" sz="1800" dirty="0" smtClean="0"/>
              <a:t>Web</a:t>
            </a:r>
            <a:r>
              <a:rPr lang="en-US" sz="1800" dirty="0"/>
              <a:t>. 7 Apr. 2017. &lt;https:</a:t>
            </a:r>
            <a:r>
              <a:rPr lang="en-US" sz="1800" dirty="0" smtClean="0"/>
              <a:t>//</a:t>
            </a:r>
            <a:r>
              <a:rPr lang="en-US" sz="1800" dirty="0" err="1" smtClean="0"/>
              <a:t>www.atsdr.cdc.gov</a:t>
            </a:r>
            <a:r>
              <a:rPr lang="en-US" sz="1800" dirty="0"/>
              <a:t>/</a:t>
            </a:r>
            <a:r>
              <a:rPr lang="en-US" sz="1800" dirty="0" err="1"/>
              <a:t>toxprofiles</a:t>
            </a:r>
            <a:r>
              <a:rPr lang="en-US" sz="1800" dirty="0"/>
              <a:t>/tp13.pdf&gt;</a:t>
            </a:r>
            <a:r>
              <a:rPr lang="en-US" sz="1800" dirty="0" smtClean="0"/>
              <a:t>.</a:t>
            </a:r>
          </a:p>
          <a:p>
            <a:pPr marL="0" indent="0">
              <a:buNone/>
            </a:pPr>
            <a:endParaRPr lang="en-US" sz="1800" dirty="0" smtClean="0"/>
          </a:p>
          <a:p>
            <a:pPr marL="0" indent="0">
              <a:buNone/>
            </a:pPr>
            <a:r>
              <a:rPr lang="en-US" sz="1800" dirty="0"/>
              <a:t>"National Ambient Air Quality Standards (NAAQS) for Lead (</a:t>
            </a:r>
            <a:r>
              <a:rPr lang="en-US" sz="1800" dirty="0" err="1"/>
              <a:t>Pb</a:t>
            </a:r>
            <a:r>
              <a:rPr lang="en-US" sz="1800" dirty="0"/>
              <a:t>) Fact Sheets </a:t>
            </a:r>
            <a:endParaRPr lang="en-US" sz="1800" dirty="0" smtClean="0"/>
          </a:p>
          <a:p>
            <a:pPr marL="0" indent="0">
              <a:buNone/>
            </a:pPr>
            <a:r>
              <a:rPr lang="en-US" sz="1800" dirty="0"/>
              <a:t>	</a:t>
            </a:r>
            <a:r>
              <a:rPr lang="en-US" sz="1800" dirty="0" smtClean="0"/>
              <a:t>and </a:t>
            </a:r>
            <a:r>
              <a:rPr lang="en-US" sz="1800" dirty="0"/>
              <a:t>Additional Information." </a:t>
            </a:r>
            <a:r>
              <a:rPr lang="en-US" sz="1800" i="1" dirty="0"/>
              <a:t>EPA</a:t>
            </a:r>
            <a:r>
              <a:rPr lang="en-US" sz="1800" dirty="0"/>
              <a:t>. Environmental Protection Agency, </a:t>
            </a:r>
            <a:endParaRPr lang="en-US" sz="1800" dirty="0" smtClean="0"/>
          </a:p>
          <a:p>
            <a:pPr marL="0" indent="0">
              <a:buNone/>
            </a:pPr>
            <a:r>
              <a:rPr lang="en-US" sz="1800" dirty="0"/>
              <a:t>	</a:t>
            </a:r>
            <a:r>
              <a:rPr lang="en-US" sz="1800" dirty="0" smtClean="0"/>
              <a:t>26 </a:t>
            </a:r>
            <a:r>
              <a:rPr lang="en-US" sz="1800" dirty="0"/>
              <a:t>Sept. 2016. Web. 07 Apr. 2017. &lt;https://</a:t>
            </a:r>
            <a:r>
              <a:rPr lang="en-US" sz="1800" dirty="0" err="1"/>
              <a:t>www.epa.gov</a:t>
            </a:r>
            <a:r>
              <a:rPr lang="en-US" sz="1800" dirty="0"/>
              <a:t>/lead-air</a:t>
            </a:r>
            <a:r>
              <a:rPr lang="en-US" sz="1800" dirty="0" smtClean="0"/>
              <a:t>-</a:t>
            </a:r>
          </a:p>
          <a:p>
            <a:pPr marL="0" indent="0">
              <a:buNone/>
            </a:pPr>
            <a:r>
              <a:rPr lang="en-US" sz="1800" dirty="0"/>
              <a:t>	</a:t>
            </a:r>
            <a:r>
              <a:rPr lang="en-US" sz="1800" dirty="0" smtClean="0"/>
              <a:t>pollution</a:t>
            </a:r>
            <a:r>
              <a:rPr lang="en-US" sz="1800" dirty="0"/>
              <a:t>/national-ambient-air-quality-standards-naaqs-lead-pb-fact</a:t>
            </a:r>
            <a:r>
              <a:rPr lang="en-US" sz="1800" dirty="0" smtClean="0"/>
              <a:t>-</a:t>
            </a:r>
          </a:p>
          <a:p>
            <a:pPr marL="0" indent="0">
              <a:buNone/>
            </a:pPr>
            <a:r>
              <a:rPr lang="en-US" sz="1800" dirty="0"/>
              <a:t>	</a:t>
            </a:r>
            <a:r>
              <a:rPr lang="en-US" sz="1800" dirty="0" smtClean="0"/>
              <a:t>sheets</a:t>
            </a:r>
            <a:r>
              <a:rPr lang="en-US" sz="1800" dirty="0"/>
              <a:t>-and-additional&gt;</a:t>
            </a:r>
            <a:r>
              <a:rPr lang="en-US" sz="1800" dirty="0" smtClean="0"/>
              <a:t>.</a:t>
            </a:r>
          </a:p>
          <a:p>
            <a:pPr marL="0" indent="0">
              <a:buNone/>
            </a:pPr>
            <a:endParaRPr lang="en-US" sz="1800" dirty="0" smtClean="0"/>
          </a:p>
          <a:p>
            <a:pPr marL="0" indent="0">
              <a:buNone/>
            </a:pPr>
            <a:r>
              <a:rPr lang="en-US" sz="1800" dirty="0"/>
              <a:t>"Simple Steps to Start Collecting." </a:t>
            </a:r>
            <a:r>
              <a:rPr lang="en-US" sz="1800" i="1" dirty="0"/>
              <a:t>Simple Steps to Start Collecting.</a:t>
            </a:r>
            <a:r>
              <a:rPr lang="en-US" sz="1800" dirty="0"/>
              <a:t> University </a:t>
            </a:r>
            <a:endParaRPr lang="en-US" sz="1800" dirty="0" smtClean="0"/>
          </a:p>
          <a:p>
            <a:pPr marL="0" indent="0">
              <a:buNone/>
            </a:pPr>
            <a:r>
              <a:rPr lang="en-US" sz="1800" dirty="0"/>
              <a:t>	</a:t>
            </a:r>
            <a:r>
              <a:rPr lang="en-US" sz="1800" dirty="0" smtClean="0"/>
              <a:t>of </a:t>
            </a:r>
            <a:r>
              <a:rPr lang="en-US" sz="1800" dirty="0"/>
              <a:t>Arizona, </a:t>
            </a:r>
            <a:r>
              <a:rPr lang="en-US" sz="1800" dirty="0" err="1"/>
              <a:t>n.d.</a:t>
            </a:r>
            <a:r>
              <a:rPr lang="en-US" sz="1800" dirty="0"/>
              <a:t> Web. 07 Apr. 2017. &lt;https://</a:t>
            </a:r>
            <a:r>
              <a:rPr lang="en-US" sz="1800" dirty="0" err="1"/>
              <a:t>gardenroots.arizona.edu</a:t>
            </a:r>
            <a:r>
              <a:rPr lang="en-US" sz="1800" dirty="0" smtClean="0"/>
              <a:t>/</a:t>
            </a:r>
          </a:p>
          <a:p>
            <a:pPr marL="0" indent="0">
              <a:buNone/>
            </a:pPr>
            <a:r>
              <a:rPr lang="en-US" sz="1800" dirty="0"/>
              <a:t>	</a:t>
            </a:r>
            <a:r>
              <a:rPr lang="en-US" sz="1800" dirty="0" smtClean="0"/>
              <a:t>get</a:t>
            </a:r>
            <a:r>
              <a:rPr lang="en-US" sz="1800" dirty="0"/>
              <a:t>-started&gt;.</a:t>
            </a:r>
            <a:endParaRPr lang="en-US" sz="1800" dirty="0"/>
          </a:p>
        </p:txBody>
      </p:sp>
    </p:spTree>
    <p:extLst>
      <p:ext uri="{BB962C8B-B14F-4D97-AF65-F5344CB8AC3E}">
        <p14:creationId xmlns:p14="http://schemas.microsoft.com/office/powerpoint/2010/main" val="22939067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a:t>
            </a:r>
            <a:endParaRPr lang="en-US" dirty="0"/>
          </a:p>
        </p:txBody>
      </p:sp>
      <p:graphicFrame>
        <p:nvGraphicFramePr>
          <p:cNvPr id="3" name="Diagram 2"/>
          <p:cNvGraphicFramePr/>
          <p:nvPr>
            <p:extLst>
              <p:ext uri="{D42A27DB-BD31-4B8C-83A1-F6EECF244321}">
                <p14:modId xmlns:p14="http://schemas.microsoft.com/office/powerpoint/2010/main" val="3485239842"/>
              </p:ext>
            </p:extLst>
          </p:nvPr>
        </p:nvGraphicFramePr>
        <p:xfrm>
          <a:off x="158190" y="1392751"/>
          <a:ext cx="8848501" cy="521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4183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of lead data</a:t>
            </a:r>
            <a:endParaRPr lang="en-US" dirty="0"/>
          </a:p>
        </p:txBody>
      </p:sp>
      <p:sp>
        <p:nvSpPr>
          <p:cNvPr id="3" name="TextBox 2"/>
          <p:cNvSpPr txBox="1"/>
          <p:nvPr/>
        </p:nvSpPr>
        <p:spPr>
          <a:xfrm>
            <a:off x="705643" y="3481702"/>
            <a:ext cx="3687422" cy="1107996"/>
          </a:xfrm>
          <a:prstGeom prst="rect">
            <a:avLst/>
          </a:prstGeom>
          <a:noFill/>
        </p:spPr>
        <p:txBody>
          <a:bodyPr wrap="square" rtlCol="0">
            <a:spAutoFit/>
          </a:bodyPr>
          <a:lstStyle/>
          <a:p>
            <a:pPr lvl="0" algn="ctr">
              <a:spcBef>
                <a:spcPct val="20000"/>
              </a:spcBef>
            </a:pPr>
            <a:r>
              <a:rPr lang="en-US" sz="3000" b="1" dirty="0" smtClean="0">
                <a:solidFill>
                  <a:srgbClr val="008000"/>
                </a:solidFill>
              </a:rPr>
              <a:t>	Surface Flux</a:t>
            </a:r>
          </a:p>
          <a:p>
            <a:pPr lvl="0" algn="ctr">
              <a:spcBef>
                <a:spcPct val="20000"/>
              </a:spcBef>
            </a:pPr>
            <a:r>
              <a:rPr lang="en-US" sz="3000" b="1" dirty="0" smtClean="0">
                <a:solidFill>
                  <a:srgbClr val="1F497D"/>
                </a:solidFill>
              </a:rPr>
              <a:t>Deposition Velocity</a:t>
            </a:r>
            <a:endParaRPr lang="en-US" sz="3000" b="1" dirty="0">
              <a:solidFill>
                <a:srgbClr val="1F497D"/>
              </a:solidFill>
            </a:endParaRPr>
          </a:p>
        </p:txBody>
      </p:sp>
      <p:sp>
        <p:nvSpPr>
          <p:cNvPr id="4" name="TextBox 3"/>
          <p:cNvSpPr txBox="1"/>
          <p:nvPr/>
        </p:nvSpPr>
        <p:spPr>
          <a:xfrm>
            <a:off x="3666374" y="5349505"/>
            <a:ext cx="1538333" cy="800219"/>
          </a:xfrm>
          <a:prstGeom prst="rect">
            <a:avLst/>
          </a:prstGeom>
          <a:noFill/>
          <a:ln>
            <a:solidFill>
              <a:srgbClr val="000000"/>
            </a:solidFill>
          </a:ln>
        </p:spPr>
        <p:txBody>
          <a:bodyPr wrap="square" rtlCol="0">
            <a:spAutoFit/>
          </a:bodyPr>
          <a:lstStyle/>
          <a:p>
            <a:pPr algn="ctr"/>
            <a:r>
              <a:rPr lang="en-US" sz="2200" dirty="0" smtClean="0">
                <a:solidFill>
                  <a:srgbClr val="1F497D"/>
                </a:solidFill>
              </a:rPr>
              <a:t>0.006 m/s (</a:t>
            </a:r>
            <a:r>
              <a:rPr lang="en-US" sz="2400" dirty="0" smtClean="0">
                <a:solidFill>
                  <a:srgbClr val="1F497D"/>
                </a:solidFill>
              </a:rPr>
              <a:t>ATSDR)</a:t>
            </a:r>
            <a:endParaRPr lang="en-US" sz="2200" dirty="0">
              <a:solidFill>
                <a:srgbClr val="1F497D"/>
              </a:solidFill>
            </a:endParaRPr>
          </a:p>
        </p:txBody>
      </p:sp>
      <p:sp>
        <p:nvSpPr>
          <p:cNvPr id="5" name="Bent-Up Arrow 4"/>
          <p:cNvSpPr/>
          <p:nvPr/>
        </p:nvSpPr>
        <p:spPr>
          <a:xfrm rot="10800000">
            <a:off x="2284395" y="2597488"/>
            <a:ext cx="2083399" cy="884214"/>
          </a:xfrm>
          <a:prstGeom prst="bentUpArrow">
            <a:avLst>
              <a:gd name="adj1" fmla="val 13725"/>
              <a:gd name="adj2" fmla="val 24329"/>
              <a:gd name="adj3" fmla="val 25000"/>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567496" y="2004374"/>
            <a:ext cx="3117310" cy="1323439"/>
          </a:xfrm>
          <a:prstGeom prst="rect">
            <a:avLst/>
          </a:prstGeom>
          <a:noFill/>
          <a:ln>
            <a:solidFill>
              <a:srgbClr val="000000"/>
            </a:solidFill>
          </a:ln>
        </p:spPr>
        <p:txBody>
          <a:bodyPr wrap="square" rtlCol="0">
            <a:spAutoFit/>
          </a:bodyPr>
          <a:lstStyle/>
          <a:p>
            <a:pPr algn="ctr"/>
            <a:r>
              <a:rPr lang="en-US" sz="2000" dirty="0" smtClean="0">
                <a:solidFill>
                  <a:srgbClr val="008000"/>
                </a:solidFill>
              </a:rPr>
              <a:t>Surface deposition of lead </a:t>
            </a:r>
            <a:r>
              <a:rPr lang="en-US" sz="2000" dirty="0">
                <a:latin typeface="ＭＳ ゴシック"/>
                <a:ea typeface="ＭＳ ゴシック"/>
                <a:cs typeface="ＭＳ ゴシック"/>
              </a:rPr>
              <a:t>÷</a:t>
            </a:r>
            <a:endParaRPr lang="en-US" sz="2000" dirty="0" smtClean="0">
              <a:solidFill>
                <a:srgbClr val="008000"/>
              </a:solidFill>
            </a:endParaRPr>
          </a:p>
          <a:p>
            <a:pPr algn="ctr"/>
            <a:r>
              <a:rPr lang="en-US" sz="2000" dirty="0" smtClean="0">
                <a:solidFill>
                  <a:srgbClr val="008000"/>
                </a:solidFill>
              </a:rPr>
              <a:t>atmospheric residence time (ATSDR)</a:t>
            </a:r>
            <a:endParaRPr lang="en-US" sz="2000" dirty="0">
              <a:solidFill>
                <a:srgbClr val="008000"/>
              </a:solidFill>
            </a:endParaRPr>
          </a:p>
        </p:txBody>
      </p:sp>
      <p:sp>
        <p:nvSpPr>
          <p:cNvPr id="7" name="TextBox 6"/>
          <p:cNvSpPr txBox="1"/>
          <p:nvPr/>
        </p:nvSpPr>
        <p:spPr>
          <a:xfrm>
            <a:off x="4367796" y="3714296"/>
            <a:ext cx="3970689" cy="1015663"/>
          </a:xfrm>
          <a:prstGeom prst="rect">
            <a:avLst/>
          </a:prstGeom>
          <a:noFill/>
        </p:spPr>
        <p:txBody>
          <a:bodyPr wrap="square" rtlCol="0">
            <a:spAutoFit/>
          </a:bodyPr>
          <a:lstStyle/>
          <a:p>
            <a:r>
              <a:rPr lang="en-US" sz="3000" b="1" dirty="0" smtClean="0"/>
              <a:t>= Estimation of lead concentration in air </a:t>
            </a:r>
            <a:endParaRPr lang="en-US" sz="3000" b="1" dirty="0"/>
          </a:p>
        </p:txBody>
      </p:sp>
      <p:cxnSp>
        <p:nvCxnSpPr>
          <p:cNvPr id="8" name="Straight Connector 7"/>
          <p:cNvCxnSpPr/>
          <p:nvPr/>
        </p:nvCxnSpPr>
        <p:spPr>
          <a:xfrm>
            <a:off x="1162004" y="4083123"/>
            <a:ext cx="300984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 name="Bent-Up Arrow 8"/>
          <p:cNvSpPr/>
          <p:nvPr/>
        </p:nvSpPr>
        <p:spPr>
          <a:xfrm rot="5400000">
            <a:off x="2433430" y="5160358"/>
            <a:ext cx="957518" cy="884214"/>
          </a:xfrm>
          <a:prstGeom prst="bentUpArrow">
            <a:avLst>
              <a:gd name="adj1" fmla="val 13725"/>
              <a:gd name="adj2" fmla="val 24329"/>
              <a:gd name="adj3" fmla="val 25000"/>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5555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Participant sample collecting protocol</a:t>
            </a:r>
            <a:endParaRPr lang="en-US" dirty="0"/>
          </a:p>
        </p:txBody>
      </p:sp>
      <p:pic>
        <p:nvPicPr>
          <p:cNvPr id="4" name="Content Placeholder 3" descr="Screen Shot 2017-04-07 at 1.56.03 PM.png"/>
          <p:cNvPicPr>
            <a:picLocks noGrp="1" noChangeAspect="1"/>
          </p:cNvPicPr>
          <p:nvPr>
            <p:ph idx="1"/>
          </p:nvPr>
        </p:nvPicPr>
        <p:blipFill>
          <a:blip r:embed="rId3" cstate="screen">
            <a:extLst>
              <a:ext uri="{28A0092B-C50C-407E-A947-70E740481C1C}">
                <a14:useLocalDpi xmlns:a14="http://schemas.microsoft.com/office/drawing/2010/main"/>
              </a:ext>
            </a:extLst>
          </a:blip>
          <a:srcRect l="-11734" r="-11734"/>
          <a:stretch>
            <a:fillRect/>
          </a:stretch>
        </p:blipFill>
        <p:spPr/>
      </p:pic>
      <p:sp>
        <p:nvSpPr>
          <p:cNvPr id="7" name="TextBox 6"/>
          <p:cNvSpPr txBox="1"/>
          <p:nvPr/>
        </p:nvSpPr>
        <p:spPr>
          <a:xfrm>
            <a:off x="27773" y="6589820"/>
            <a:ext cx="3142296" cy="230832"/>
          </a:xfrm>
          <a:prstGeom prst="rect">
            <a:avLst/>
          </a:prstGeom>
          <a:noFill/>
        </p:spPr>
        <p:txBody>
          <a:bodyPr wrap="square" rtlCol="0">
            <a:spAutoFit/>
          </a:bodyPr>
          <a:lstStyle/>
          <a:p>
            <a:pPr lvl="0"/>
            <a:r>
              <a:rPr lang="en-US" sz="900" i="1" kern="0" dirty="0" smtClean="0">
                <a:solidFill>
                  <a:srgbClr val="758085">
                    <a:lumMod val="75000"/>
                  </a:srgbClr>
                </a:solidFill>
                <a:cs typeface="Arial"/>
                <a:sym typeface="Wingdings"/>
              </a:rPr>
              <a:t>Source: https</a:t>
            </a:r>
            <a:r>
              <a:rPr lang="en-US" sz="900" i="1" kern="0" dirty="0">
                <a:solidFill>
                  <a:srgbClr val="758085">
                    <a:lumMod val="75000"/>
                  </a:srgbClr>
                </a:solidFill>
                <a:cs typeface="Arial"/>
                <a:sym typeface="Wingdings"/>
              </a:rPr>
              <a:t>://</a:t>
            </a:r>
            <a:r>
              <a:rPr lang="en-US" sz="900" i="1" kern="0" dirty="0" err="1">
                <a:solidFill>
                  <a:srgbClr val="758085">
                    <a:lumMod val="75000"/>
                  </a:srgbClr>
                </a:solidFill>
                <a:cs typeface="Arial"/>
                <a:sym typeface="Wingdings"/>
              </a:rPr>
              <a:t>gardenroots.arizona.edu</a:t>
            </a:r>
            <a:r>
              <a:rPr lang="en-US" sz="900" i="1" kern="0" dirty="0">
                <a:solidFill>
                  <a:srgbClr val="758085">
                    <a:lumMod val="75000"/>
                  </a:srgbClr>
                </a:solidFill>
                <a:cs typeface="Arial"/>
                <a:sym typeface="Wingdings"/>
              </a:rPr>
              <a:t>/get-started</a:t>
            </a:r>
            <a:endParaRPr kumimoji="0" lang="en-US" sz="900" b="0" i="1" u="none" strike="noStrike" kern="0" cap="none" spc="0" normalizeH="0" baseline="0" noProof="0" dirty="0">
              <a:ln>
                <a:noFill/>
              </a:ln>
              <a:solidFill>
                <a:srgbClr val="758085">
                  <a:lumMod val="75000"/>
                </a:srgbClr>
              </a:solidFill>
              <a:effectLst/>
              <a:uLnTx/>
              <a:uFillTx/>
              <a:latin typeface="Arial"/>
              <a:cs typeface="Arial"/>
            </a:endParaRPr>
          </a:p>
        </p:txBody>
      </p:sp>
    </p:spTree>
    <p:extLst>
      <p:ext uri="{BB962C8B-B14F-4D97-AF65-F5344CB8AC3E}">
        <p14:creationId xmlns:p14="http://schemas.microsoft.com/office/powerpoint/2010/main" val="32829415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46486"/>
            <a:ext cx="8229600" cy="990600"/>
          </a:xfrm>
        </p:spPr>
        <p:txBody>
          <a:bodyPr>
            <a:normAutofit fontScale="90000"/>
          </a:bodyPr>
          <a:lstStyle/>
          <a:p>
            <a:pPr algn="ctr"/>
            <a:r>
              <a:rPr lang="en-US" dirty="0" smtClean="0"/>
              <a:t>Assessing the Capability of Plants as In-Situ Air Pollution Monitors: A Pilot Study Conducted in Arizona</a:t>
            </a:r>
            <a:endParaRPr lang="en-US" dirty="0"/>
          </a:p>
        </p:txBody>
      </p:sp>
      <p:sp>
        <p:nvSpPr>
          <p:cNvPr id="5" name="Content Placeholder 4"/>
          <p:cNvSpPr>
            <a:spLocks noGrp="1"/>
          </p:cNvSpPr>
          <p:nvPr>
            <p:ph idx="1"/>
          </p:nvPr>
        </p:nvSpPr>
        <p:spPr>
          <a:xfrm>
            <a:off x="457200" y="3389899"/>
            <a:ext cx="8229600" cy="3073075"/>
          </a:xfrm>
        </p:spPr>
        <p:txBody>
          <a:bodyPr/>
          <a:lstStyle/>
          <a:p>
            <a:pPr marL="0" indent="0" algn="ctr">
              <a:buNone/>
            </a:pPr>
            <a:r>
              <a:rPr lang="en-US" dirty="0"/>
              <a:t>Research Question: </a:t>
            </a:r>
          </a:p>
          <a:p>
            <a:pPr marL="0" indent="0" algn="ctr">
              <a:buNone/>
            </a:pPr>
            <a:r>
              <a:rPr lang="en-US" dirty="0"/>
              <a:t>Can leaves be used as viable low-cost air monitors for contaminants of concern?</a:t>
            </a:r>
          </a:p>
          <a:p>
            <a:endParaRPr lang="en-US" dirty="0"/>
          </a:p>
        </p:txBody>
      </p:sp>
    </p:spTree>
    <p:extLst>
      <p:ext uri="{BB962C8B-B14F-4D97-AF65-F5344CB8AC3E}">
        <p14:creationId xmlns:p14="http://schemas.microsoft.com/office/powerpoint/2010/main" val="3969504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Sampling Site</a:t>
            </a:r>
            <a:endParaRPr lang="en-US" dirty="0"/>
          </a:p>
        </p:txBody>
      </p:sp>
      <p:pic>
        <p:nvPicPr>
          <p:cNvPr id="33" name="Picture 32" descr="mineralmap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7495" y="1661565"/>
            <a:ext cx="6401262" cy="5040994"/>
          </a:xfrm>
          <a:prstGeom prst="rect">
            <a:avLst/>
          </a:prstGeom>
        </p:spPr>
      </p:pic>
      <p:sp>
        <p:nvSpPr>
          <p:cNvPr id="48" name="Rectangle 47"/>
          <p:cNvSpPr/>
          <p:nvPr/>
        </p:nvSpPr>
        <p:spPr>
          <a:xfrm>
            <a:off x="6499543" y="933269"/>
            <a:ext cx="2485965" cy="576929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5449926" y="4414859"/>
            <a:ext cx="3669589" cy="2148347"/>
            <a:chOff x="4207886" y="3581400"/>
            <a:chExt cx="4936114" cy="3121027"/>
          </a:xfrm>
        </p:grpSpPr>
        <p:grpSp>
          <p:nvGrpSpPr>
            <p:cNvPr id="35" name="Group 34"/>
            <p:cNvGrpSpPr/>
            <p:nvPr/>
          </p:nvGrpSpPr>
          <p:grpSpPr>
            <a:xfrm>
              <a:off x="4207886" y="3581400"/>
              <a:ext cx="4936114" cy="3121027"/>
              <a:chOff x="4207886" y="3581400"/>
              <a:chExt cx="4936114" cy="3121027"/>
            </a:xfrm>
          </p:grpSpPr>
          <p:grpSp>
            <p:nvGrpSpPr>
              <p:cNvPr id="37" name="Group 36"/>
              <p:cNvGrpSpPr/>
              <p:nvPr/>
            </p:nvGrpSpPr>
            <p:grpSpPr>
              <a:xfrm>
                <a:off x="5715000" y="3581400"/>
                <a:ext cx="3429000" cy="2895600"/>
                <a:chOff x="5715000" y="3581400"/>
                <a:chExt cx="3429000" cy="2895600"/>
              </a:xfrm>
            </p:grpSpPr>
            <p:grpSp>
              <p:nvGrpSpPr>
                <p:cNvPr id="39" name="Group 38"/>
                <p:cNvGrpSpPr/>
                <p:nvPr/>
              </p:nvGrpSpPr>
              <p:grpSpPr>
                <a:xfrm>
                  <a:off x="5715000" y="5384801"/>
                  <a:ext cx="3429000" cy="1015999"/>
                  <a:chOff x="2362200" y="152401"/>
                  <a:chExt cx="4114800" cy="1219199"/>
                </a:xfrm>
              </p:grpSpPr>
              <p:sp>
                <p:nvSpPr>
                  <p:cNvPr id="46" name="Rectangle 45"/>
                  <p:cNvSpPr/>
                  <p:nvPr/>
                </p:nvSpPr>
                <p:spPr>
                  <a:xfrm>
                    <a:off x="2362200" y="304800"/>
                    <a:ext cx="4114800" cy="10668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descr="cochise-bumper copy.pdf"/>
                  <p:cNvPicPr>
                    <a:picLocks noChangeAspect="1"/>
                  </p:cNvPicPr>
                  <p:nvPr/>
                </p:nvPicPr>
                <p:blipFill rotWithShape="1">
                  <a:blip r:embed="rId4" cstate="screen">
                    <a:extLst>
                      <a:ext uri="{28A0092B-C50C-407E-A947-70E740481C1C}">
                        <a14:useLocalDpi xmlns:a14="http://schemas.microsoft.com/office/drawing/2010/main"/>
                      </a:ext>
                    </a:extLst>
                  </a:blip>
                  <a:srcRect b="20329"/>
                  <a:stretch/>
                </p:blipFill>
                <p:spPr>
                  <a:xfrm>
                    <a:off x="2362200" y="152401"/>
                    <a:ext cx="4114800" cy="1117600"/>
                  </a:xfrm>
                  <a:prstGeom prst="rect">
                    <a:avLst/>
                  </a:prstGeom>
                  <a:ln>
                    <a:noFill/>
                  </a:ln>
                </p:spPr>
              </p:pic>
            </p:grpSp>
            <p:grpSp>
              <p:nvGrpSpPr>
                <p:cNvPr id="40" name="Group 39"/>
                <p:cNvGrpSpPr/>
                <p:nvPr/>
              </p:nvGrpSpPr>
              <p:grpSpPr>
                <a:xfrm>
                  <a:off x="5715001" y="3581400"/>
                  <a:ext cx="3200399" cy="914400"/>
                  <a:chOff x="4648202" y="1219201"/>
                  <a:chExt cx="4495799" cy="1219199"/>
                </a:xfrm>
              </p:grpSpPr>
              <p:sp>
                <p:nvSpPr>
                  <p:cNvPr id="44" name="Rectangle 43"/>
                  <p:cNvSpPr/>
                  <p:nvPr/>
                </p:nvSpPr>
                <p:spPr>
                  <a:xfrm>
                    <a:off x="4762500" y="1371600"/>
                    <a:ext cx="43434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descr="greenlee-bumper copy.pdf"/>
                  <p:cNvPicPr>
                    <a:picLocks noChangeAspect="1"/>
                  </p:cNvPicPr>
                  <p:nvPr/>
                </p:nvPicPr>
                <p:blipFill rotWithShape="1">
                  <a:blip r:embed="rId5" cstate="screen">
                    <a:extLst>
                      <a:ext uri="{28A0092B-C50C-407E-A947-70E740481C1C}">
                        <a14:useLocalDpi xmlns:a14="http://schemas.microsoft.com/office/drawing/2010/main"/>
                      </a:ext>
                    </a:extLst>
                  </a:blip>
                  <a:srcRect b="22938"/>
                  <a:stretch/>
                </p:blipFill>
                <p:spPr>
                  <a:xfrm>
                    <a:off x="4648202" y="1219201"/>
                    <a:ext cx="4495799" cy="1181100"/>
                  </a:xfrm>
                  <a:prstGeom prst="rect">
                    <a:avLst/>
                  </a:prstGeom>
                </p:spPr>
              </p:pic>
            </p:grpSp>
            <p:cxnSp>
              <p:nvCxnSpPr>
                <p:cNvPr id="42" name="Straight Arrow Connector 41"/>
                <p:cNvCxnSpPr/>
                <p:nvPr/>
              </p:nvCxnSpPr>
              <p:spPr>
                <a:xfrm flipH="1">
                  <a:off x="5791200" y="6477000"/>
                  <a:ext cx="2819400" cy="0"/>
                </a:xfrm>
                <a:prstGeom prst="straightConnector1">
                  <a:avLst/>
                </a:prstGeom>
                <a:ln w="76200" cmpd="sng">
                  <a:solidFill>
                    <a:srgbClr val="5C276F"/>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5867400" y="4648200"/>
                  <a:ext cx="2819400" cy="0"/>
                </a:xfrm>
                <a:prstGeom prst="straightConnector1">
                  <a:avLst/>
                </a:prstGeom>
                <a:ln w="76200" cmpd="sng">
                  <a:solidFill>
                    <a:srgbClr val="12652A"/>
                  </a:solidFill>
                  <a:tailEnd type="arrow"/>
                </a:ln>
              </p:spPr>
              <p:style>
                <a:lnRef idx="2">
                  <a:schemeClr val="accent1"/>
                </a:lnRef>
                <a:fillRef idx="0">
                  <a:schemeClr val="accent1"/>
                </a:fillRef>
                <a:effectRef idx="1">
                  <a:schemeClr val="accent1"/>
                </a:effectRef>
                <a:fontRef idx="minor">
                  <a:schemeClr val="tx1"/>
                </a:fontRef>
              </p:style>
            </p:cxnSp>
          </p:grpSp>
          <p:sp>
            <p:nvSpPr>
              <p:cNvPr id="38" name="Rounded Rectangle 37"/>
              <p:cNvSpPr/>
              <p:nvPr/>
            </p:nvSpPr>
            <p:spPr>
              <a:xfrm>
                <a:off x="4207886" y="5407027"/>
                <a:ext cx="1276048" cy="1295400"/>
              </a:xfrm>
              <a:prstGeom prst="roundRect">
                <a:avLst/>
              </a:prstGeom>
              <a:solidFill>
                <a:srgbClr val="5B276F">
                  <a:alpha val="26000"/>
                </a:srgbClr>
              </a:solidFill>
              <a:ln w="38100" cmpd="sng">
                <a:solidFill>
                  <a:srgbClr val="5B276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Rounded Rectangle 35"/>
            <p:cNvSpPr/>
            <p:nvPr/>
          </p:nvSpPr>
          <p:spPr>
            <a:xfrm>
              <a:off x="4640094" y="4038599"/>
              <a:ext cx="802675" cy="1295400"/>
            </a:xfrm>
            <a:prstGeom prst="roundRect">
              <a:avLst/>
            </a:prstGeom>
            <a:solidFill>
              <a:srgbClr val="12652A">
                <a:alpha val="26000"/>
              </a:srgbClr>
            </a:solidFill>
            <a:ln w="38100" cmpd="sng">
              <a:solidFill>
                <a:srgbClr val="1265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9" name="Picture 48" descr="Untitled.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4214" y="1837951"/>
            <a:ext cx="1810512" cy="4864608"/>
          </a:xfrm>
          <a:prstGeom prst="rect">
            <a:avLst/>
          </a:prstGeom>
        </p:spPr>
      </p:pic>
      <p:sp>
        <p:nvSpPr>
          <p:cNvPr id="53" name="Rectangular Callout 52"/>
          <p:cNvSpPr/>
          <p:nvPr/>
        </p:nvSpPr>
        <p:spPr>
          <a:xfrm>
            <a:off x="6499544" y="1724775"/>
            <a:ext cx="1885764" cy="1468468"/>
          </a:xfrm>
          <a:prstGeom prst="wedgeRectCallout">
            <a:avLst>
              <a:gd name="adj1" fmla="val -49113"/>
              <a:gd name="adj2" fmla="val 62500"/>
            </a:avLst>
          </a:prstGeom>
          <a:gradFill flip="none"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bg1"/>
                </a:solidFill>
              </a:rPr>
              <a:t>This map shows current mining and resource extraction sites throughout Arizona.</a:t>
            </a:r>
          </a:p>
        </p:txBody>
      </p:sp>
    </p:spTree>
    <p:extLst>
      <p:ext uri="{BB962C8B-B14F-4D97-AF65-F5344CB8AC3E}">
        <p14:creationId xmlns:p14="http://schemas.microsoft.com/office/powerpoint/2010/main" val="11949089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05"/>
            <a:ext cx="8229600" cy="990600"/>
          </a:xfrm>
        </p:spPr>
        <p:txBody>
          <a:bodyPr/>
          <a:lstStyle/>
          <a:p>
            <a:pPr algn="ctr"/>
            <a:r>
              <a:rPr lang="en-US" dirty="0" smtClean="0"/>
              <a:t>Methods</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505785705"/>
              </p:ext>
            </p:extLst>
          </p:nvPr>
        </p:nvGraphicFramePr>
        <p:xfrm>
          <a:off x="0" y="1371005"/>
          <a:ext cx="4795851" cy="518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MG_6012 copy.jpe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41375" y="2064749"/>
            <a:ext cx="2373341" cy="3459053"/>
          </a:xfrm>
          <a:prstGeom prst="rect">
            <a:avLst/>
          </a:prstGeom>
        </p:spPr>
      </p:pic>
      <p:pic>
        <p:nvPicPr>
          <p:cNvPr id="6" name="Picture 5" descr="Screen Shot 2016-11-07 at 1.23.30 PM.pn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626272" y="2064749"/>
            <a:ext cx="2199003" cy="3459053"/>
          </a:xfrm>
          <a:prstGeom prst="rect">
            <a:avLst/>
          </a:prstGeom>
        </p:spPr>
      </p:pic>
    </p:spTree>
    <p:extLst>
      <p:ext uri="{BB962C8B-B14F-4D97-AF65-F5344CB8AC3E}">
        <p14:creationId xmlns:p14="http://schemas.microsoft.com/office/powerpoint/2010/main" val="4847197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Total </a:t>
            </a:r>
            <a:r>
              <a:rPr lang="en-US" dirty="0"/>
              <a:t>l</a:t>
            </a:r>
            <a:r>
              <a:rPr lang="en-US" dirty="0" smtClean="0"/>
              <a:t>eaf surface area measured from each leaf sample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732963134"/>
              </p:ext>
            </p:extLst>
          </p:nvPr>
        </p:nvGraphicFramePr>
        <p:xfrm>
          <a:off x="0" y="1389430"/>
          <a:ext cx="8905897" cy="49963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5568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796"/>
            <a:ext cx="8229600" cy="990600"/>
          </a:xfrm>
        </p:spPr>
        <p:txBody>
          <a:bodyPr>
            <a:noAutofit/>
          </a:bodyPr>
          <a:lstStyle/>
          <a:p>
            <a:pPr algn="ctr"/>
            <a:r>
              <a:rPr lang="en-US" sz="3300" dirty="0"/>
              <a:t>Ratio between lead, cadmium, and arsenic deposition to calcium deposition in dust </a:t>
            </a:r>
          </a:p>
        </p:txBody>
      </p:sp>
      <p:graphicFrame>
        <p:nvGraphicFramePr>
          <p:cNvPr id="5" name="Chart 4"/>
          <p:cNvGraphicFramePr>
            <a:graphicFrameLocks/>
          </p:cNvGraphicFramePr>
          <p:nvPr>
            <p:extLst>
              <p:ext uri="{D42A27DB-BD31-4B8C-83A1-F6EECF244321}">
                <p14:modId xmlns:p14="http://schemas.microsoft.com/office/powerpoint/2010/main" val="2434293303"/>
              </p:ext>
            </p:extLst>
          </p:nvPr>
        </p:nvGraphicFramePr>
        <p:xfrm>
          <a:off x="0" y="1626815"/>
          <a:ext cx="9144000" cy="4909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70098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27" y="347212"/>
            <a:ext cx="8229600" cy="804924"/>
          </a:xfrm>
        </p:spPr>
        <p:txBody>
          <a:bodyPr>
            <a:normAutofit fontScale="90000"/>
          </a:bodyPr>
          <a:lstStyle/>
          <a:p>
            <a:pPr algn="ctr"/>
            <a:r>
              <a:rPr lang="en-US" dirty="0"/>
              <a:t>Estimated </a:t>
            </a:r>
            <a:r>
              <a:rPr lang="en-US" dirty="0" smtClean="0"/>
              <a:t>concentration </a:t>
            </a:r>
            <a:r>
              <a:rPr lang="en-US" dirty="0"/>
              <a:t>of </a:t>
            </a:r>
            <a:r>
              <a:rPr lang="en-US" dirty="0" smtClean="0"/>
              <a:t>lead </a:t>
            </a:r>
            <a:r>
              <a:rPr lang="en-US" dirty="0"/>
              <a:t>in </a:t>
            </a:r>
            <a:r>
              <a:rPr lang="en-US" dirty="0" smtClean="0"/>
              <a:t>the air</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7599050"/>
              </p:ext>
            </p:extLst>
          </p:nvPr>
        </p:nvGraphicFramePr>
        <p:xfrm>
          <a:off x="384627" y="1801991"/>
          <a:ext cx="8759373" cy="59555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46847" y="1345862"/>
            <a:ext cx="8139953" cy="369332"/>
          </a:xfrm>
          <a:prstGeom prst="rect">
            <a:avLst/>
          </a:prstGeom>
          <a:solidFill>
            <a:schemeClr val="accent4">
              <a:lumMod val="40000"/>
              <a:lumOff val="60000"/>
            </a:schemeClr>
          </a:solidFill>
        </p:spPr>
        <p:txBody>
          <a:bodyPr wrap="square" rtlCol="0">
            <a:spAutoFit/>
          </a:bodyPr>
          <a:lstStyle/>
          <a:p>
            <a:pPr algn="ctr"/>
            <a:r>
              <a:rPr lang="en-US" dirty="0" smtClean="0"/>
              <a:t>National Ambient Air Quality Standard (NAAQS) for lead = </a:t>
            </a:r>
            <a:r>
              <a:rPr lang="en-US" b="1" dirty="0" smtClean="0"/>
              <a:t>0.15 μg/m</a:t>
            </a:r>
            <a:r>
              <a:rPr lang="en-US" b="1" baseline="30000" dirty="0" smtClean="0"/>
              <a:t>3</a:t>
            </a:r>
            <a:endParaRPr lang="en-US" b="1" dirty="0"/>
          </a:p>
        </p:txBody>
      </p:sp>
      <p:sp>
        <p:nvSpPr>
          <p:cNvPr id="6" name="TextBox 5"/>
          <p:cNvSpPr txBox="1"/>
          <p:nvPr/>
        </p:nvSpPr>
        <p:spPr>
          <a:xfrm rot="16200000">
            <a:off x="-989687" y="3271071"/>
            <a:ext cx="2734511" cy="338555"/>
          </a:xfrm>
          <a:prstGeom prst="rect">
            <a:avLst/>
          </a:prstGeom>
          <a:noFill/>
        </p:spPr>
        <p:txBody>
          <a:bodyPr wrap="square" rtlCol="0">
            <a:spAutoFit/>
          </a:bodyPr>
          <a:lstStyle/>
          <a:p>
            <a:pPr algn="ctr" defTabSz="914400">
              <a:defRPr sz="1600" b="1" i="0" u="none" strike="noStrike" kern="1200" baseline="0">
                <a:solidFill>
                  <a:sysClr val="windowText" lastClr="000000"/>
                </a:solidFill>
                <a:latin typeface="+mn-lt"/>
                <a:ea typeface="+mn-ea"/>
                <a:cs typeface="+mn-cs"/>
              </a:defRPr>
            </a:pPr>
            <a:r>
              <a:rPr lang="en-US" dirty="0"/>
              <a:t>Concentration (μg/m</a:t>
            </a:r>
            <a:r>
              <a:rPr lang="en-US" baseline="30000" dirty="0"/>
              <a:t>3</a:t>
            </a:r>
            <a:r>
              <a:rPr lang="en-US" dirty="0"/>
              <a:t>)</a:t>
            </a:r>
          </a:p>
        </p:txBody>
      </p:sp>
    </p:spTree>
    <p:extLst>
      <p:ext uri="{BB962C8B-B14F-4D97-AF65-F5344CB8AC3E}">
        <p14:creationId xmlns:p14="http://schemas.microsoft.com/office/powerpoint/2010/main" val="2569487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Summary of R</a:t>
            </a:r>
            <a:r>
              <a:rPr lang="en-US" dirty="0" smtClean="0"/>
              <a:t>esults</a:t>
            </a:r>
            <a:endParaRPr lang="en-US" dirty="0"/>
          </a:p>
        </p:txBody>
      </p:sp>
      <p:sp>
        <p:nvSpPr>
          <p:cNvPr id="4" name="Content Placeholder 3"/>
          <p:cNvSpPr>
            <a:spLocks noGrp="1"/>
          </p:cNvSpPr>
          <p:nvPr>
            <p:ph idx="1"/>
          </p:nvPr>
        </p:nvSpPr>
        <p:spPr/>
        <p:txBody>
          <a:bodyPr/>
          <a:lstStyle/>
          <a:p>
            <a:pPr marL="342900" indent="-342900">
              <a:buFont typeface="Arial"/>
              <a:buChar char="•"/>
            </a:pPr>
            <a:r>
              <a:rPr lang="en-US" dirty="0">
                <a:solidFill>
                  <a:schemeClr val="tx2"/>
                </a:solidFill>
              </a:rPr>
              <a:t>Ambient concentration of lead did not exceed the </a:t>
            </a:r>
            <a:r>
              <a:rPr lang="en-US" dirty="0" smtClean="0"/>
              <a:t>NAAQS.</a:t>
            </a:r>
            <a:endParaRPr lang="en-US" dirty="0">
              <a:solidFill>
                <a:schemeClr val="tx2"/>
              </a:solidFill>
            </a:endParaRPr>
          </a:p>
          <a:p>
            <a:pPr marL="342900" indent="-342900">
              <a:buFont typeface="Arial"/>
              <a:buChar char="•"/>
            </a:pPr>
            <a:r>
              <a:rPr lang="en-US" dirty="0">
                <a:solidFill>
                  <a:schemeClr val="tx2"/>
                </a:solidFill>
              </a:rPr>
              <a:t>Most efficient leaves in capturing arsenic, cadmium, and lead were: </a:t>
            </a:r>
            <a:endParaRPr lang="en-US" dirty="0">
              <a:solidFill>
                <a:srgbClr val="000000"/>
              </a:solidFill>
            </a:endParaRPr>
          </a:p>
          <a:p>
            <a:endParaRPr lang="en-US" dirty="0"/>
          </a:p>
        </p:txBody>
      </p:sp>
      <p:pic>
        <p:nvPicPr>
          <p:cNvPr id="5" name="Picture 4" descr="blackberry bush leaf final.psd"/>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895747" y="3160280"/>
            <a:ext cx="1626700" cy="2829044"/>
          </a:xfrm>
          <a:prstGeom prst="rect">
            <a:avLst/>
          </a:prstGeom>
        </p:spPr>
      </p:pic>
      <p:pic>
        <p:nvPicPr>
          <p:cNvPr id="6" name="Picture 5" descr="chili-pequin-by-l-page.jpg"/>
          <p:cNvPicPr>
            <a:picLocks noChangeAspect="1"/>
          </p:cNvPicPr>
          <p:nvPr/>
        </p:nvPicPr>
        <p:blipFill>
          <a:blip r:embed="rId5">
            <a:extLst>
              <a:ext uri="{BEBA8EAE-BF5A-486C-A8C5-ECC9F3942E4B}">
                <a14:imgProps xmlns:a14="http://schemas.microsoft.com/office/drawing/2010/main">
                  <a14:imgLayer r:embed="rId6">
                    <a14:imgEffect>
                      <a14:backgroundRemoval t="2247" b="100000" l="1325" r="100000"/>
                    </a14:imgEffect>
                  </a14:imgLayer>
                </a14:imgProps>
              </a:ext>
              <a:ext uri="{28A0092B-C50C-407E-A947-70E740481C1C}">
                <a14:useLocalDpi xmlns:a14="http://schemas.microsoft.com/office/drawing/2010/main"/>
              </a:ext>
            </a:extLst>
          </a:blip>
          <a:stretch>
            <a:fillRect/>
          </a:stretch>
        </p:blipFill>
        <p:spPr>
          <a:xfrm>
            <a:off x="457200" y="3715993"/>
            <a:ext cx="1380744" cy="1627632"/>
          </a:xfrm>
          <a:prstGeom prst="rect">
            <a:avLst/>
          </a:prstGeom>
        </p:spPr>
      </p:pic>
      <p:pic>
        <p:nvPicPr>
          <p:cNvPr id="7" name="Picture 6" descr="P7293138_gr.jpg"/>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0" r="99556"/>
                    </a14:imgEffect>
                  </a14:imgLayer>
                </a14:imgProps>
              </a:ext>
              <a:ext uri="{28A0092B-C50C-407E-A947-70E740481C1C}">
                <a14:useLocalDpi xmlns:a14="http://schemas.microsoft.com/office/drawing/2010/main"/>
              </a:ext>
            </a:extLst>
          </a:blip>
          <a:srcRect/>
          <a:stretch/>
        </p:blipFill>
        <p:spPr>
          <a:xfrm rot="5400000">
            <a:off x="3080974" y="3674374"/>
            <a:ext cx="3042546" cy="1587355"/>
          </a:xfrm>
          <a:prstGeom prst="rect">
            <a:avLst/>
          </a:prstGeom>
        </p:spPr>
      </p:pic>
      <p:pic>
        <p:nvPicPr>
          <p:cNvPr id="8" name="Picture 7" descr="Unknown.jpeg"/>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778" b="100000" l="0" r="100000"/>
                    </a14:imgEffect>
                  </a14:imgLayer>
                </a14:imgProps>
              </a:ext>
              <a:ext uri="{28A0092B-C50C-407E-A947-70E740481C1C}">
                <a14:useLocalDpi xmlns:a14="http://schemas.microsoft.com/office/drawing/2010/main"/>
              </a:ext>
            </a:extLst>
          </a:blip>
          <a:srcRect/>
          <a:stretch/>
        </p:blipFill>
        <p:spPr>
          <a:xfrm>
            <a:off x="5551050" y="3398812"/>
            <a:ext cx="1722199" cy="2231233"/>
          </a:xfrm>
          <a:prstGeom prst="rect">
            <a:avLst/>
          </a:prstGeom>
        </p:spPr>
      </p:pic>
      <p:sp>
        <p:nvSpPr>
          <p:cNvPr id="10" name="TextBox 9"/>
          <p:cNvSpPr txBox="1"/>
          <p:nvPr/>
        </p:nvSpPr>
        <p:spPr>
          <a:xfrm>
            <a:off x="5395925" y="5678418"/>
            <a:ext cx="1714854" cy="369332"/>
          </a:xfrm>
          <a:prstGeom prst="rect">
            <a:avLst/>
          </a:prstGeom>
          <a:noFill/>
        </p:spPr>
        <p:txBody>
          <a:bodyPr wrap="square" rtlCol="0">
            <a:spAutoFit/>
          </a:bodyPr>
          <a:lstStyle/>
          <a:p>
            <a:pPr algn="ctr"/>
            <a:r>
              <a:rPr lang="en-US" b="1" dirty="0" smtClean="0">
                <a:solidFill>
                  <a:schemeClr val="tx2"/>
                </a:solidFill>
              </a:rPr>
              <a:t>Mint</a:t>
            </a:r>
            <a:endParaRPr lang="en-US" b="1" dirty="0">
              <a:solidFill>
                <a:schemeClr val="tx2"/>
              </a:solidFill>
            </a:endParaRPr>
          </a:p>
        </p:txBody>
      </p:sp>
      <p:sp>
        <p:nvSpPr>
          <p:cNvPr id="11" name="TextBox 10"/>
          <p:cNvSpPr txBox="1"/>
          <p:nvPr/>
        </p:nvSpPr>
        <p:spPr>
          <a:xfrm>
            <a:off x="4334000" y="5632608"/>
            <a:ext cx="860002" cy="646331"/>
          </a:xfrm>
          <a:prstGeom prst="rect">
            <a:avLst/>
          </a:prstGeom>
          <a:noFill/>
        </p:spPr>
        <p:txBody>
          <a:bodyPr wrap="square" rtlCol="0">
            <a:spAutoFit/>
          </a:bodyPr>
          <a:lstStyle/>
          <a:p>
            <a:pPr algn="ctr"/>
            <a:r>
              <a:rPr lang="en-US" b="1" dirty="0" smtClean="0">
                <a:solidFill>
                  <a:schemeClr val="tx2"/>
                </a:solidFill>
              </a:rPr>
              <a:t>Rose Bush</a:t>
            </a:r>
            <a:endParaRPr lang="en-US" b="1" dirty="0">
              <a:solidFill>
                <a:schemeClr val="tx2"/>
              </a:solidFill>
            </a:endParaRPr>
          </a:p>
        </p:txBody>
      </p:sp>
      <p:sp>
        <p:nvSpPr>
          <p:cNvPr id="12" name="TextBox 11"/>
          <p:cNvSpPr txBox="1"/>
          <p:nvPr/>
        </p:nvSpPr>
        <p:spPr>
          <a:xfrm>
            <a:off x="324457" y="5353153"/>
            <a:ext cx="1714854" cy="369332"/>
          </a:xfrm>
          <a:prstGeom prst="rect">
            <a:avLst/>
          </a:prstGeom>
          <a:noFill/>
        </p:spPr>
        <p:txBody>
          <a:bodyPr wrap="square" rtlCol="0">
            <a:spAutoFit/>
          </a:bodyPr>
          <a:lstStyle/>
          <a:p>
            <a:pPr algn="ctr"/>
            <a:r>
              <a:rPr lang="en-US" b="1" dirty="0" err="1" smtClean="0">
                <a:solidFill>
                  <a:schemeClr val="tx2"/>
                </a:solidFill>
              </a:rPr>
              <a:t>Chiltepin</a:t>
            </a:r>
            <a:endParaRPr lang="en-US" b="1" dirty="0">
              <a:solidFill>
                <a:schemeClr val="tx2"/>
              </a:solidFill>
            </a:endParaRPr>
          </a:p>
        </p:txBody>
      </p:sp>
      <p:sp>
        <p:nvSpPr>
          <p:cNvPr id="13" name="TextBox 12"/>
          <p:cNvSpPr txBox="1"/>
          <p:nvPr/>
        </p:nvSpPr>
        <p:spPr>
          <a:xfrm>
            <a:off x="7239859" y="5656327"/>
            <a:ext cx="1714854" cy="369332"/>
          </a:xfrm>
          <a:prstGeom prst="rect">
            <a:avLst/>
          </a:prstGeom>
          <a:noFill/>
        </p:spPr>
        <p:txBody>
          <a:bodyPr wrap="square" rtlCol="0">
            <a:spAutoFit/>
          </a:bodyPr>
          <a:lstStyle/>
          <a:p>
            <a:pPr algn="ctr"/>
            <a:r>
              <a:rPr lang="en-US" b="1" dirty="0" smtClean="0">
                <a:solidFill>
                  <a:schemeClr val="tx2"/>
                </a:solidFill>
              </a:rPr>
              <a:t>Chaste Berry</a:t>
            </a:r>
            <a:endParaRPr lang="en-US" b="1" dirty="0">
              <a:solidFill>
                <a:schemeClr val="tx2"/>
              </a:solidFill>
            </a:endParaRPr>
          </a:p>
        </p:txBody>
      </p:sp>
      <p:sp>
        <p:nvSpPr>
          <p:cNvPr id="14" name="TextBox 13"/>
          <p:cNvSpPr txBox="1"/>
          <p:nvPr/>
        </p:nvSpPr>
        <p:spPr>
          <a:xfrm>
            <a:off x="2458464" y="5668723"/>
            <a:ext cx="1714854" cy="646331"/>
          </a:xfrm>
          <a:prstGeom prst="rect">
            <a:avLst/>
          </a:prstGeom>
          <a:noFill/>
        </p:spPr>
        <p:txBody>
          <a:bodyPr wrap="square" rtlCol="0">
            <a:spAutoFit/>
          </a:bodyPr>
          <a:lstStyle/>
          <a:p>
            <a:pPr algn="ctr"/>
            <a:r>
              <a:rPr lang="en-US" b="1" dirty="0" smtClean="0">
                <a:solidFill>
                  <a:schemeClr val="tx2"/>
                </a:solidFill>
              </a:rPr>
              <a:t>Blackberry Bush</a:t>
            </a:r>
            <a:endParaRPr lang="en-US" b="1" dirty="0">
              <a:solidFill>
                <a:schemeClr val="tx2"/>
              </a:solidFill>
            </a:endParaRPr>
          </a:p>
        </p:txBody>
      </p:sp>
      <p:sp>
        <p:nvSpPr>
          <p:cNvPr id="16" name="Oval 15"/>
          <p:cNvSpPr/>
          <p:nvPr/>
        </p:nvSpPr>
        <p:spPr>
          <a:xfrm>
            <a:off x="7239859" y="3398812"/>
            <a:ext cx="1446941" cy="2279607"/>
          </a:xfrm>
          <a:prstGeom prst="ellipse">
            <a:avLst/>
          </a:prstGeom>
          <a:blipFill dpi="0" rotWithShape="1">
            <a:blip r:embed="rId11" cstate="screen">
              <a:extLst>
                <a:ext uri="{BEBA8EAE-BF5A-486C-A8C5-ECC9F3942E4B}">
                  <a14:imgProps xmlns:a14="http://schemas.microsoft.com/office/drawing/2010/main">
                    <a14:imgLayer r:embed="rId12">
                      <a14:imgEffect>
                        <a14:backgroundRemoval t="840" b="100000" l="0" r="100000">
                          <a14:backgroundMark x1="40367" y1="81513" x2="40367" y2="81513"/>
                          <a14:backgroundMark x1="44037" y1="45378" x2="44037" y2="45378"/>
                        </a14:backgroundRemoval>
                      </a14:imgEffect>
                    </a14:imgLayer>
                  </a14:imgProps>
                </a:ext>
                <a:ext uri="{28A0092B-C50C-407E-A947-70E740481C1C}">
                  <a14:useLocalDpi xmlns:a14="http://schemas.microsoft.com/office/drawing/2010/main"/>
                </a:ext>
              </a:extLst>
            </a:blip>
            <a:srcRect/>
            <a:stretch>
              <a:fillRect l="12592" t="6864" r="14321" b="6992"/>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895293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5025"/>
            <a:ext cx="8229600" cy="990600"/>
          </a:xfrm>
        </p:spPr>
        <p:txBody>
          <a:bodyPr>
            <a:normAutofit fontScale="90000"/>
          </a:bodyPr>
          <a:lstStyle/>
          <a:p>
            <a:pPr algn="ctr"/>
            <a:r>
              <a:rPr lang="en-US" dirty="0" smtClean="0"/>
              <a:t>Hayden-</a:t>
            </a:r>
            <a:r>
              <a:rPr lang="en-US" dirty="0" err="1" smtClean="0"/>
              <a:t>Winkelman</a:t>
            </a:r>
            <a:r>
              <a:rPr lang="en-US" dirty="0" smtClean="0"/>
              <a:t> Unified School District Environmental Science Education Project</a:t>
            </a:r>
            <a:br>
              <a:rPr lang="en-US" dirty="0" smtClean="0"/>
            </a:br>
            <a:r>
              <a:rPr lang="en-US" sz="3600" dirty="0" err="1" smtClean="0">
                <a:solidFill>
                  <a:schemeClr val="tx1">
                    <a:lumMod val="50000"/>
                    <a:lumOff val="50000"/>
                  </a:schemeClr>
                </a:solidFill>
              </a:rPr>
              <a:t>Winkelman</a:t>
            </a:r>
            <a:r>
              <a:rPr lang="en-US" sz="3600" dirty="0" smtClean="0">
                <a:solidFill>
                  <a:schemeClr val="tx1">
                    <a:lumMod val="50000"/>
                    <a:lumOff val="50000"/>
                  </a:schemeClr>
                </a:solidFill>
              </a:rPr>
              <a:t>, AZ</a:t>
            </a:r>
            <a:endParaRPr lang="en-US" sz="3600" dirty="0">
              <a:solidFill>
                <a:schemeClr val="tx1">
                  <a:lumMod val="50000"/>
                  <a:lumOff val="50000"/>
                </a:schemeClr>
              </a:solidFill>
            </a:endParaRPr>
          </a:p>
        </p:txBody>
      </p:sp>
      <p:pic>
        <p:nvPicPr>
          <p:cNvPr id="4" name="Picture 3" descr="IMG_458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1978" y="2600491"/>
            <a:ext cx="5816102" cy="4155027"/>
          </a:xfrm>
          <a:prstGeom prst="rect">
            <a:avLst/>
          </a:prstGeom>
        </p:spPr>
      </p:pic>
    </p:spTree>
    <p:extLst>
      <p:ext uri="{BB962C8B-B14F-4D97-AF65-F5344CB8AC3E}">
        <p14:creationId xmlns:p14="http://schemas.microsoft.com/office/powerpoint/2010/main" val="3746848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09213B"/>
      </a:dk2>
      <a:lt2>
        <a:srgbClr val="ABBEC6"/>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SWESx Poster.thmx</Template>
  <TotalTime>260</TotalTime>
  <Words>1487</Words>
  <Application>Microsoft Macintosh PowerPoint</Application>
  <PresentationFormat>On-screen Show (4:3)</PresentationFormat>
  <Paragraphs>130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Environmental Health Research and Community Engagement Efforts in Communities Neighboring Mining and/or Resource Extraction Sites</vt:lpstr>
      <vt:lpstr>Assessing the Capability of Plants as In-Situ Air Pollution Monitors: A Pilot Study Conducted in Arizona</vt:lpstr>
      <vt:lpstr>Sampling Site</vt:lpstr>
      <vt:lpstr>Methods</vt:lpstr>
      <vt:lpstr>Total leaf surface area measured from each leaf sample</vt:lpstr>
      <vt:lpstr>Ratio between lead, cadmium, and arsenic deposition to calcium deposition in dust </vt:lpstr>
      <vt:lpstr>Estimated concentration of lead in the air</vt:lpstr>
      <vt:lpstr>Summary of Results</vt:lpstr>
      <vt:lpstr>Hayden-Winkelman Unified School District Environmental Science Education Project Winkelman, AZ</vt:lpstr>
      <vt:lpstr>Proximity to the ASARCO Hayden Plant</vt:lpstr>
      <vt:lpstr>PowerPoint Presentation</vt:lpstr>
      <vt:lpstr>PowerPoint Presentation</vt:lpstr>
      <vt:lpstr>Acknowledgements</vt:lpstr>
      <vt:lpstr>Thank You</vt:lpstr>
      <vt:lpstr>References</vt:lpstr>
      <vt:lpstr>Methods</vt:lpstr>
      <vt:lpstr>Application of lead data</vt:lpstr>
      <vt:lpstr>Participant sample collecting protocol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Health Research and Community Engagement Efforts in Communities Neighboring Mining and/or Resource extraction Sites</dc:title>
  <dc:creator>Iliana Manjon</dc:creator>
  <cp:lastModifiedBy>Iliana Manjon</cp:lastModifiedBy>
  <cp:revision>67</cp:revision>
  <dcterms:created xsi:type="dcterms:W3CDTF">2017-04-07T04:40:20Z</dcterms:created>
  <dcterms:modified xsi:type="dcterms:W3CDTF">2017-04-08T04:11:10Z</dcterms:modified>
</cp:coreProperties>
</file>